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93" r:id="rId2"/>
    <p:sldId id="546" r:id="rId3"/>
    <p:sldId id="545" r:id="rId4"/>
    <p:sldId id="549" r:id="rId5"/>
    <p:sldId id="257" r:id="rId6"/>
    <p:sldId id="279" r:id="rId7"/>
    <p:sldId id="548" r:id="rId8"/>
    <p:sldId id="550" r:id="rId9"/>
    <p:sldId id="258" r:id="rId10"/>
    <p:sldId id="552" r:id="rId11"/>
    <p:sldId id="280" r:id="rId12"/>
    <p:sldId id="554" r:id="rId13"/>
    <p:sldId id="555" r:id="rId14"/>
    <p:sldId id="283" r:id="rId15"/>
    <p:sldId id="259" r:id="rId16"/>
    <p:sldId id="556" r:id="rId17"/>
    <p:sldId id="294" r:id="rId18"/>
    <p:sldId id="290" r:id="rId19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6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2" autoAdjust="0"/>
    <p:restoredTop sz="68408" autoAdjust="0"/>
  </p:normalViewPr>
  <p:slideViewPr>
    <p:cSldViewPr snapToGrid="0" snapToObjects="1" showGuides="1">
      <p:cViewPr varScale="1">
        <p:scale>
          <a:sx n="49" d="100"/>
          <a:sy n="49" d="100"/>
        </p:scale>
        <p:origin x="192" y="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02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2" d="100"/>
        <a:sy n="82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jpg>
</file>

<file path=ppt/media/image2.png>
</file>

<file path=ppt/media/image3.png>
</file>

<file path=ppt/media/image4.jp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B75B96-0528-4EB3-BD49-1B7E7EBAB967}" type="datetimeFigureOut">
              <a:rPr lang="zh-CN" altLang="en-US" smtClean="0"/>
              <a:t>2021/4/15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C148F-9A36-414E-A051-93CFF09916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009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/>
              <a:t>大家好，我是网安</a:t>
            </a:r>
            <a:r>
              <a:rPr lang="en-US" altLang="zh-CN"/>
              <a:t>1902</a:t>
            </a:r>
            <a:r>
              <a:rPr lang="zh-CN" altLang="en-US"/>
              <a:t>班的申珊靛，今天新闻播报的是日本将核污水排入大海这个事件。</a:t>
            </a:r>
            <a:endParaRPr lang="en-US" altLang="zh-CN"/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相信大家近期或多或少都被</a:t>
            </a:r>
            <a:r>
              <a:rPr lang="zh-CN" altLang="en-US" sz="12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日本承认核废水要排入大海</a:t>
            </a:r>
            <a:r>
              <a:rPr lang="zh-CN" altLang="en-US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这件事刷屏了，</a:t>
            </a:r>
            <a:endParaRPr lang="en-US" altLang="zh-CN" sz="12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如果只看最近这几天，</a:t>
            </a:r>
            <a:endParaRPr lang="en-US" altLang="zh-CN" sz="12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这件事是这样的</a:t>
            </a:r>
            <a:r>
              <a:rPr lang="en-US" altLang="zh-CN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——</a:t>
            </a: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C148F-9A36-414E-A051-93CFF099168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015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i="0">
                <a:solidFill>
                  <a:srgbClr val="000000"/>
                </a:solidFill>
                <a:effectLst/>
                <a:latin typeface="PingFangSC-Regular"/>
              </a:rPr>
              <a:t>九年义务教育下，我看到这个笑话有点笑不出来。</a:t>
            </a:r>
            <a:endParaRPr lang="en-US" altLang="zh-CN" b="0" i="0">
              <a:solidFill>
                <a:srgbClr val="000000"/>
              </a:solidFill>
              <a:effectLst/>
              <a:latin typeface="PingFangSC-Regular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C148F-9A36-414E-A051-93CFF099168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3629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i="0">
                <a:solidFill>
                  <a:srgbClr val="000000"/>
                </a:solidFill>
                <a:effectLst/>
                <a:latin typeface="PingFangSC-Regular"/>
              </a:rPr>
              <a:t>现在，日本说它们要把这些危害这么大的水排到海里了。</a:t>
            </a:r>
            <a:endParaRPr lang="en-US" altLang="zh-CN" b="0" i="0">
              <a:solidFill>
                <a:srgbClr val="000000"/>
              </a:solidFill>
              <a:effectLst/>
              <a:latin typeface="PingFangSC-Regular"/>
            </a:endParaRPr>
          </a:p>
          <a:p>
            <a:r>
              <a:rPr lang="zh-CN" altLang="en-US"/>
              <a:t>它怎么敢承认啊？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C148F-9A36-414E-A051-93CFF0991682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98419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4</a:t>
            </a:r>
            <a:r>
              <a:rPr lang="zh-CN" altLang="en-US"/>
              <a:t>月</a:t>
            </a:r>
            <a:r>
              <a:rPr lang="en-US" altLang="zh-CN"/>
              <a:t>13</a:t>
            </a:r>
            <a:r>
              <a:rPr lang="zh-CN" altLang="en-US"/>
              <a:t>日开完会当天，美国国务卿布林肯推特发文表示感谢日方处理福岛问题的努力，国际原子能机构</a:t>
            </a:r>
            <a:r>
              <a:rPr lang="en-US" altLang="zh-CN"/>
              <a:t>IAEA</a:t>
            </a:r>
            <a:r>
              <a:rPr lang="zh-CN" altLang="en-US"/>
              <a:t>表示日方的方案在技术层面可行。</a:t>
            </a:r>
            <a:endParaRPr lang="en-US" altLang="zh-CN"/>
          </a:p>
          <a:p>
            <a:r>
              <a:rPr lang="zh-CN" altLang="en-US"/>
              <a:t>乍一看，我一开始日本仅仅是没办法了，征求了一下美国的同意，上头说可以搞，就直接准备排放了。</a:t>
            </a:r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C148F-9A36-414E-A051-93CFF099168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58024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/>
              <a:t>结果发现这事</a:t>
            </a:r>
            <a:r>
              <a:rPr lang="zh-CN" altLang="en-US" sz="1200" b="1"/>
              <a:t>去年就有苗头</a:t>
            </a:r>
            <a:r>
              <a:rPr lang="zh-CN" altLang="en-US" sz="1200"/>
              <a:t>了。</a:t>
            </a:r>
            <a:endParaRPr lang="zh-CN" altLang="en-US" sz="12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r>
              <a:rPr lang="zh-CN" altLang="en-US"/>
              <a:t>再往前看看，</a:t>
            </a:r>
            <a:r>
              <a:rPr lang="en-US" altLang="zh-CN"/>
              <a:t>2013</a:t>
            </a:r>
            <a:r>
              <a:rPr lang="zh-CN" altLang="en-US"/>
              <a:t>年到</a:t>
            </a:r>
            <a:r>
              <a:rPr lang="en-US" altLang="zh-CN"/>
              <a:t>2014</a:t>
            </a:r>
            <a:r>
              <a:rPr lang="zh-CN" altLang="en-US"/>
              <a:t>年就“不小心”漏了好几百吨了。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C148F-9A36-414E-A051-93CFF099168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9451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再仔细琢磨琢磨美国的态度，真有够耐人寻味的。</a:t>
            </a:r>
            <a:endParaRPr lang="en-US" altLang="zh-CN"/>
          </a:p>
          <a:p>
            <a:r>
              <a:rPr lang="en-US" altLang="zh-CN" sz="120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2013</a:t>
            </a:r>
            <a:r>
              <a:rPr lang="zh-CN" altLang="en-US" sz="120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年，</a:t>
            </a:r>
            <a:r>
              <a:rPr lang="zh-CN" altLang="zh-CN" sz="120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奥巴马一边他多次表示日本的福岛悲剧让人伤心欲绝；一边他严厉禁止美国军队参与救援。一边他赞扬日本处理福岛核事故很努力，一边他马上回国表示要以日本福岛核电站为戒，发展新一代核电站技术。</a:t>
            </a:r>
            <a:endParaRPr lang="en-US" altLang="zh-CN" sz="120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/>
              <a:t>2021</a:t>
            </a:r>
            <a:r>
              <a:rPr lang="zh-CN" altLang="en-US"/>
              <a:t>年，美国感谢日本的努力，然后决定禁止进口日本肉蛋奶鱼、植物、菌类制品。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C148F-9A36-414E-A051-93CFF099168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3312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i="0">
                <a:solidFill>
                  <a:srgbClr val="8590A6"/>
                </a:solidFill>
                <a:effectLst/>
                <a:latin typeface="PingFangSC-Regular"/>
              </a:rPr>
              <a:t>总之，用中国外交部的话说：“日方在未穷尽安全处置手段的情况下，不顾国内外质疑和反对，未经与周边国家和国际社会充分协商，单方面决定以排海方式处置福岛核电站事故核废水，这种做法极其不负责任，将严重损害国际公共健康安全和周边国家人民切身利益。”</a:t>
            </a:r>
            <a:endParaRPr lang="en-US" altLang="zh-CN" b="0" i="0">
              <a:solidFill>
                <a:srgbClr val="8590A6"/>
              </a:solidFill>
              <a:effectLst/>
              <a:latin typeface="PingFangSC-Regular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i="0">
                <a:solidFill>
                  <a:srgbClr val="8590A6"/>
                </a:solidFill>
                <a:effectLst/>
                <a:latin typeface="PingFangSC-Regular"/>
              </a:rPr>
              <a:t>用我自己的话说：</a:t>
            </a:r>
            <a:endParaRPr lang="en-US" altLang="zh-CN" b="0" i="0">
              <a:solidFill>
                <a:srgbClr val="8590A6"/>
              </a:solidFill>
              <a:effectLst/>
              <a:latin typeface="PingFangSC-Regular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只要没有道德，</a:t>
            </a: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12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就不会被道德绑架。</a:t>
            </a: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12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只要问题上升到全人类，</a:t>
            </a: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12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问题就不用自己解决。</a:t>
            </a: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C148F-9A36-414E-A051-93CFF0991682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40468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i="0">
                <a:solidFill>
                  <a:srgbClr val="000000"/>
                </a:solidFill>
                <a:effectLst/>
                <a:latin typeface="PingFangSC-Regular"/>
              </a:rPr>
              <a:t>最后，我们能做什么？</a:t>
            </a:r>
            <a:endParaRPr lang="en-US" altLang="zh-CN" b="0" i="0">
              <a:solidFill>
                <a:srgbClr val="000000"/>
              </a:solidFill>
              <a:effectLst/>
              <a:latin typeface="PingFangSC-Regular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/>
              <a:t>11</a:t>
            </a:r>
            <a:r>
              <a:rPr lang="zh-CN" altLang="en-US"/>
              <a:t>年我九岁，我可以不知情；</a:t>
            </a:r>
            <a:r>
              <a:rPr lang="en-US" altLang="zh-CN"/>
              <a:t>13</a:t>
            </a:r>
            <a:r>
              <a:rPr lang="zh-CN" altLang="en-US"/>
              <a:t>年我</a:t>
            </a:r>
            <a:r>
              <a:rPr lang="en-US" altLang="zh-CN"/>
              <a:t>11</a:t>
            </a:r>
            <a:r>
              <a:rPr lang="zh-CN" altLang="en-US"/>
              <a:t>岁，我可以不了解。可是现在</a:t>
            </a:r>
            <a:r>
              <a:rPr lang="en-US" altLang="zh-CN"/>
              <a:t>21</a:t>
            </a:r>
            <a:r>
              <a:rPr lang="zh-CN" altLang="en-US"/>
              <a:t>年了，我</a:t>
            </a:r>
            <a:r>
              <a:rPr lang="en-US" altLang="zh-CN"/>
              <a:t>19</a:t>
            </a:r>
            <a:r>
              <a:rPr lang="zh-CN" altLang="en-US"/>
              <a:t>岁了。长辈口中讨论的问题早该出现在我们的茶余饭后了。</a:t>
            </a:r>
            <a:endParaRPr lang="en-US" altLang="zh-CN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/>
              <a:t>这件事不应该只是一个梗，不应该是我们嘲笑日本、吹捧自己的国家的依据。</a:t>
            </a:r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C148F-9A36-414E-A051-93CFF0991682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42591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长话短说，我认为从这次事件起码能得到三点。</a:t>
            </a:r>
            <a:endParaRPr lang="en-US" altLang="zh-CN"/>
          </a:p>
          <a:p>
            <a:r>
              <a:rPr lang="zh-CN" altLang="en-US"/>
              <a:t>第一，警惕</a:t>
            </a:r>
            <a:r>
              <a:rPr lang="zh-CN" altLang="en-US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出现信息错乱的自媒体。</a:t>
            </a:r>
            <a:endParaRPr lang="en-US" altLang="zh-CN"/>
          </a:p>
          <a:p>
            <a:r>
              <a:rPr lang="zh-CN" altLang="en-US"/>
              <a:t>这次搜集信息，连我一向信任的共青团都暴露了信息不全面、不完善、诱导性强等弊端。知乎、豆瓣、微博、贴吧等就更别说了。如果仅看一个自媒体平台，我可能连核废水为什么这么多都找不到答案，甚至找到一个错误的答案。</a:t>
            </a:r>
            <a:endParaRPr lang="en-US" altLang="zh-CN"/>
          </a:p>
          <a:p>
            <a:r>
              <a:rPr lang="zh-CN" altLang="en-US"/>
              <a:t>第二，站队时站在中国这边，一般不会错。</a:t>
            </a:r>
            <a:endParaRPr lang="en-US" altLang="zh-CN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/>
              <a:t>如果这种事发生在我们的国家，我相信我们的中国不至于把事态拖成这样。也不至于暴露出这么一大堆虚假的、不可信的消息。</a:t>
            </a:r>
            <a:endParaRPr lang="en-US" altLang="zh-CN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/>
              <a:t>第三，再不好好学习，人类或许要没有未来了。</a:t>
            </a:r>
            <a:endParaRPr lang="en-US" altLang="zh-CN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/>
              <a:t>现在我们生活的世界实际上危险得很，而这么大的危险居然只有少数人去思考解决办法，就好比</a:t>
            </a:r>
            <a:r>
              <a:rPr lang="en-US" altLang="zh-CN"/>
              <a:t>1</a:t>
            </a:r>
            <a:r>
              <a:rPr lang="zh-CN" altLang="en-US"/>
              <a:t>个人解决</a:t>
            </a:r>
            <a:r>
              <a:rPr lang="en-US" altLang="zh-CN"/>
              <a:t>100</a:t>
            </a:r>
            <a:r>
              <a:rPr lang="zh-CN" altLang="en-US"/>
              <a:t>万人的问题。随着地球村的建设，不难发现，这种</a:t>
            </a:r>
            <a:r>
              <a:rPr lang="en-US" altLang="zh-CN"/>
              <a:t>100</a:t>
            </a:r>
            <a:r>
              <a:rPr lang="zh-CN" altLang="en-US"/>
              <a:t>万人的问题越来越多了。</a:t>
            </a:r>
            <a:endParaRPr lang="en-US" altLang="zh-CN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/>
              <a:t>不管怎么说，我们不希望看到类似的悲剧在中国出现，那就从我做起，提升自己解决问题的能力。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C148F-9A36-414E-A051-93CFF0991682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09555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我的新闻播报结束了，很抱歉占用大家大量的时间，调查这个主题之前，我从没想过这件事会这么令人紧张。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C148F-9A36-414E-A051-93CFF0991682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792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endParaRPr lang="en-US" altLang="zh-CN" sz="12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C148F-9A36-414E-A051-93CFF099168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53204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不知道你们对这件事的第一印象是什么，４月９日时，我的第一印象是</a:t>
            </a:r>
            <a:r>
              <a:rPr lang="en-US" altLang="zh-CN"/>
              <a:t>——</a:t>
            </a:r>
            <a:r>
              <a:rPr lang="zh-CN" altLang="en-US"/>
              <a:t>这事太怪了！</a:t>
            </a:r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C148F-9A36-414E-A051-93CFF099168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3728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当即，我逛了一圈微信推文和知乎，试图了解了解。还真别说，逛完之后我觉得更怪了。</a:t>
            </a:r>
            <a:endParaRPr lang="en-US" altLang="zh-CN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右图是混知公众号对核废水的介绍（</a:t>
            </a:r>
            <a:r>
              <a:rPr lang="en-US" altLang="zh-CN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2020</a:t>
            </a:r>
            <a:r>
              <a:rPr lang="zh-CN" altLang="en-US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年</a:t>
            </a:r>
            <a:r>
              <a:rPr lang="en-US" altLang="zh-CN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10</a:t>
            </a:r>
            <a:r>
              <a:rPr lang="zh-CN" altLang="en-US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月</a:t>
            </a:r>
            <a:r>
              <a:rPr lang="en-US" altLang="zh-CN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27</a:t>
            </a:r>
            <a:r>
              <a:rPr lang="zh-CN" altLang="en-US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日写的，当日被广东共青团转发，</a:t>
            </a:r>
            <a:r>
              <a:rPr lang="en-US" altLang="zh-CN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4</a:t>
            </a:r>
            <a:r>
              <a:rPr lang="zh-CN" altLang="en-US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月</a:t>
            </a:r>
            <a:r>
              <a:rPr lang="en-US" altLang="zh-CN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14</a:t>
            </a:r>
            <a:r>
              <a:rPr lang="zh-CN" altLang="en-US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日被中科院物理所转发）。如果真按照这篇文章的科普，核废水不就是每家核电站都会产生的吗？或许和火电站的冷却水是一样的？</a:t>
            </a:r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C148F-9A36-414E-A051-93CFF099168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6506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于是，对核能几乎一无所知的我提出了几个问题：</a:t>
            </a:r>
            <a:endParaRPr lang="en-US" altLang="zh-CN"/>
          </a:p>
          <a:p>
            <a:r>
              <a:rPr lang="zh-CN" altLang="en-US"/>
              <a:t>首先，核废水的其他的解决办法有哪些？</a:t>
            </a:r>
            <a:endParaRPr lang="en-US" altLang="zh-CN"/>
          </a:p>
          <a:p>
            <a:r>
              <a:rPr lang="zh-CN" altLang="en-US"/>
              <a:t>第二，黑白总是相对的，为什么其他国家就能妥善处理，这种问题总发生在日本？</a:t>
            </a:r>
            <a:endParaRPr lang="en-US" altLang="zh-CN"/>
          </a:p>
          <a:p>
            <a:r>
              <a:rPr lang="zh-CN" altLang="en-US"/>
              <a:t>第三，做错了事日本居然承认了，这合理吗？</a:t>
            </a:r>
            <a:endParaRPr lang="en-US" altLang="zh-CN"/>
          </a:p>
          <a:p>
            <a:r>
              <a:rPr lang="zh-CN" altLang="en-US"/>
              <a:t>最后，虽然这事很戏剧化，但它毕竟不是一个能一笑了之的段子。那么，站在我们中国的立场上，应该以怎样的心态去看待这个问题？如果这件事发生在中国，我们应该怎么办？</a:t>
            </a:r>
            <a:endParaRPr lang="en-US" altLang="zh-CN"/>
          </a:p>
          <a:p>
            <a:r>
              <a:rPr lang="zh-CN" altLang="en-US"/>
              <a:t>带着这些问题，我持续追看了之后几天的新闻。</a:t>
            </a:r>
            <a:endParaRPr lang="en-US" altLang="zh-CN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C148F-9A36-414E-A051-93CFF099168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72884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先来看看第一二个问题</a:t>
            </a:r>
            <a:r>
              <a:rPr lang="en-US" altLang="zh-CN"/>
              <a:t>——</a:t>
            </a:r>
            <a:r>
              <a:rPr lang="zh-CN" altLang="en-US"/>
              <a:t>核废水的正常处理方案，以及为什么日本不能好好处理核废水。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C148F-9A36-414E-A051-93CFF099168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09915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/>
              <a:t>如果你曾看过沈逸老师对这件事情的分析，你不难发现，我提到的这两个问题都存在着很大的误区！</a:t>
            </a:r>
            <a:endParaRPr lang="en-US" altLang="zh-CN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/>
              <a:t>日本这个核废水，压根不是正常核电站应该产生的废水。</a:t>
            </a:r>
            <a:endParaRPr lang="en-US" altLang="zh-CN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i="0">
                <a:solidFill>
                  <a:srgbClr val="22222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一般来说核电站直接排出去的冷却水是不直接接触反应堆的，污染性较小。</a:t>
            </a:r>
            <a:endParaRPr lang="en-US" altLang="zh-CN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i="0">
                <a:solidFill>
                  <a:srgbClr val="222222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日本这个已经漏的到处都是了，</a:t>
            </a:r>
            <a:r>
              <a:rPr lang="zh-CN" altLang="en-US"/>
              <a:t>它是特例中的奇葩。</a:t>
            </a:r>
            <a:endParaRPr lang="en-US" altLang="zh-CN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i="0">
                <a:solidFill>
                  <a:srgbClr val="000000"/>
                </a:solidFill>
                <a:effectLst/>
                <a:latin typeface="PingFangSC-Regular"/>
              </a:rPr>
              <a:t>追溯到十年前，</a:t>
            </a:r>
            <a:r>
              <a:rPr lang="en-US" altLang="zh-CN" b="0" i="0">
                <a:solidFill>
                  <a:srgbClr val="000000"/>
                </a:solidFill>
                <a:effectLst/>
                <a:latin typeface="PingFangSC-Regular"/>
              </a:rPr>
              <a:t>2011</a:t>
            </a:r>
            <a:r>
              <a:rPr lang="zh-CN" altLang="en-US" b="0" i="0">
                <a:solidFill>
                  <a:srgbClr val="000000"/>
                </a:solidFill>
                <a:effectLst/>
                <a:latin typeface="PingFangSC-Regular"/>
              </a:rPr>
              <a:t>年，日本福岛地震引发海啸，冷却系统出故障了，导致核反应堆的堆芯熔毁。烧得非常严重。</a:t>
            </a:r>
            <a:r>
              <a:rPr lang="en-US" altLang="zh-CN" b="0" i="0">
                <a:solidFill>
                  <a:srgbClr val="000000"/>
                </a:solidFill>
                <a:effectLst/>
                <a:latin typeface="PingFangSC-Regular"/>
              </a:rPr>
              <a:t>2015</a:t>
            </a:r>
            <a:r>
              <a:rPr lang="zh-CN" altLang="en-US" b="0" i="0">
                <a:solidFill>
                  <a:srgbClr val="000000"/>
                </a:solidFill>
                <a:effectLst/>
                <a:latin typeface="PingFangSC-Regular"/>
              </a:rPr>
              <a:t>年的时候日本承认机组的安全壳上都烧出了洞，各种水和堆芯直接混在一起，并且已经成了</a:t>
            </a:r>
            <a:r>
              <a:rPr lang="en-US" altLang="zh-CN" b="0" i="0">
                <a:solidFill>
                  <a:srgbClr val="000000"/>
                </a:solidFill>
                <a:effectLst/>
                <a:latin typeface="PingFangSC-Regular"/>
              </a:rPr>
              <a:t>7</a:t>
            </a:r>
            <a:r>
              <a:rPr lang="zh-CN" altLang="en-US" b="0" i="0">
                <a:solidFill>
                  <a:srgbClr val="000000"/>
                </a:solidFill>
                <a:effectLst/>
                <a:latin typeface="PingFangSC-Regular"/>
              </a:rPr>
              <a:t>级事故。</a:t>
            </a:r>
            <a:endParaRPr lang="en-US" altLang="zh-CN" b="0" i="0">
              <a:solidFill>
                <a:srgbClr val="000000"/>
              </a:solidFill>
              <a:effectLst/>
              <a:latin typeface="PingFangSC-Regular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i="0">
                <a:solidFill>
                  <a:srgbClr val="000000"/>
                </a:solidFill>
                <a:effectLst/>
                <a:latin typeface="PingFangSC-Regular"/>
              </a:rPr>
              <a:t>那为什么不早点封起来呢？</a:t>
            </a:r>
            <a:endParaRPr lang="en-US" altLang="zh-CN" b="0" i="0">
              <a:solidFill>
                <a:srgbClr val="000000"/>
              </a:solidFill>
              <a:effectLst/>
              <a:latin typeface="PingFangSC-Regular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C148F-9A36-414E-A051-93CFF099168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43576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i="0">
                <a:solidFill>
                  <a:srgbClr val="000000"/>
                </a:solidFill>
                <a:effectLst/>
                <a:latin typeface="PingFangSC-Regular"/>
              </a:rPr>
              <a:t>实际上，当年的苏联也遇到过类似的情况，</a:t>
            </a:r>
            <a:r>
              <a:rPr lang="en-US" altLang="zh-CN" b="0" i="0">
                <a:solidFill>
                  <a:srgbClr val="000000"/>
                </a:solidFill>
                <a:effectLst/>
                <a:latin typeface="PingFangSC-Regular"/>
              </a:rPr>
              <a:t>1986</a:t>
            </a:r>
            <a:r>
              <a:rPr lang="zh-CN" altLang="en-US" b="0" i="0">
                <a:solidFill>
                  <a:srgbClr val="000000"/>
                </a:solidFill>
                <a:effectLst/>
                <a:latin typeface="PingFangSC-Regular"/>
              </a:rPr>
              <a:t>年</a:t>
            </a:r>
            <a:r>
              <a:rPr lang="zh-CN" altLang="en-US" b="0" i="0">
                <a:solidFill>
                  <a:srgbClr val="111111"/>
                </a:solidFill>
                <a:effectLst/>
                <a:latin typeface="Helvetica" panose="020B0604020202020204" pitchFamily="34" charset="0"/>
              </a:rPr>
              <a:t>切尔诺贝利核事故，比日本</a:t>
            </a:r>
            <a:r>
              <a:rPr lang="en-US" altLang="zh-CN" b="0" i="0">
                <a:solidFill>
                  <a:srgbClr val="111111"/>
                </a:solidFill>
                <a:effectLst/>
                <a:latin typeface="Helvetica" panose="020B0604020202020204" pitchFamily="34" charset="0"/>
              </a:rPr>
              <a:t>2011</a:t>
            </a:r>
            <a:r>
              <a:rPr lang="zh-CN" altLang="en-US" b="0" i="0">
                <a:solidFill>
                  <a:srgbClr val="111111"/>
                </a:solidFill>
                <a:effectLst/>
                <a:latin typeface="Helvetica" panose="020B0604020202020204" pitchFamily="34" charset="0"/>
              </a:rPr>
              <a:t>年更危急。大量官兵平民拿命造了一个巨大的混凝土石棺暂时封住了，完事了还拍了个五集纪录片警示后人。如果感兴趣可以看看。马上</a:t>
            </a:r>
            <a:r>
              <a:rPr lang="en-US" altLang="zh-CN" b="0" i="0">
                <a:solidFill>
                  <a:srgbClr val="111111"/>
                </a:solidFill>
                <a:effectLst/>
                <a:latin typeface="Helvetica" panose="020B0604020202020204" pitchFamily="34" charset="0"/>
              </a:rPr>
              <a:t>4</a:t>
            </a:r>
            <a:r>
              <a:rPr lang="zh-CN" altLang="en-US" b="0" i="0">
                <a:solidFill>
                  <a:srgbClr val="111111"/>
                </a:solidFill>
                <a:effectLst/>
                <a:latin typeface="Helvetica" panose="020B0604020202020204" pitchFamily="34" charset="0"/>
              </a:rPr>
              <a:t>月</a:t>
            </a:r>
            <a:r>
              <a:rPr lang="en-US" altLang="zh-CN" b="0" i="0">
                <a:solidFill>
                  <a:srgbClr val="111111"/>
                </a:solidFill>
                <a:effectLst/>
                <a:latin typeface="Helvetica" panose="020B0604020202020204" pitchFamily="34" charset="0"/>
              </a:rPr>
              <a:t>26</a:t>
            </a:r>
            <a:r>
              <a:rPr lang="zh-CN" altLang="en-US" b="0" i="0">
                <a:solidFill>
                  <a:srgbClr val="111111"/>
                </a:solidFill>
                <a:effectLst/>
                <a:latin typeface="Helvetica" panose="020B0604020202020204" pitchFamily="34" charset="0"/>
              </a:rPr>
              <a:t>日，爆炸</a:t>
            </a:r>
            <a:r>
              <a:rPr lang="en-US" altLang="zh-CN" b="0" i="0">
                <a:solidFill>
                  <a:srgbClr val="111111"/>
                </a:solidFill>
                <a:effectLst/>
                <a:latin typeface="Helvetica" panose="020B0604020202020204" pitchFamily="34" charset="0"/>
              </a:rPr>
              <a:t>35</a:t>
            </a:r>
            <a:r>
              <a:rPr lang="zh-CN" altLang="en-US" b="0" i="0">
                <a:solidFill>
                  <a:srgbClr val="111111"/>
                </a:solidFill>
                <a:effectLst/>
                <a:latin typeface="Helvetica" panose="020B0604020202020204" pitchFamily="34" charset="0"/>
              </a:rPr>
              <a:t>周年了。</a:t>
            </a:r>
            <a:endParaRPr lang="en-US" altLang="zh-CN" b="0" i="0">
              <a:solidFill>
                <a:srgbClr val="111111"/>
              </a:solidFill>
              <a:effectLst/>
              <a:latin typeface="Helvetica" panose="020B0604020202020204" pitchFamily="34" charset="0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C148F-9A36-414E-A051-93CFF099168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52284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i="0">
                <a:solidFill>
                  <a:srgbClr val="111111"/>
                </a:solidFill>
                <a:effectLst/>
                <a:latin typeface="Helvetica" panose="020B0604020202020204" pitchFamily="34" charset="0"/>
              </a:rPr>
              <a:t>但日本这边不学苏联。毕竟堆芯这么危险，谁能下去封呢？于是，他们就先灌水降温，</a:t>
            </a:r>
            <a:r>
              <a:rPr lang="zh-CN" altLang="en-US" b="0" i="0">
                <a:solidFill>
                  <a:srgbClr val="000000"/>
                </a:solidFill>
                <a:effectLst/>
                <a:latin typeface="PingFangSC-Regular"/>
              </a:rPr>
              <a:t>同时试图把核燃料移出来。但因为</a:t>
            </a:r>
            <a:r>
              <a:rPr lang="zh-CN" altLang="en-US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处理不及时，安全壳熔毁，堆芯深入地底，基本无法探测。</a:t>
            </a:r>
            <a:r>
              <a:rPr lang="zh-CN" altLang="en-US" sz="12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找不到</a:t>
            </a:r>
            <a:r>
              <a:rPr lang="zh-CN" altLang="en-US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自然就没办法封住。</a:t>
            </a:r>
            <a:r>
              <a:rPr lang="zh-CN" altLang="en-US" sz="12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并且，堆芯仍然在反应，再过十年都不一定反应完。</a:t>
            </a:r>
            <a:endParaRPr lang="en-US" altLang="zh-CN" sz="12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1200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堆芯没封住，地下水流经这片区域的之后，就被严重污染，不能直接排入大海，只能暂时抽取出来存住。</a:t>
            </a:r>
            <a:endParaRPr lang="en-US" altLang="zh-CN" sz="1200">
              <a:solidFill>
                <a:srgbClr val="475278"/>
              </a:solidFill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1200" b="1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源源不断的地下水</a:t>
            </a:r>
            <a:r>
              <a:rPr lang="zh-CN" altLang="en-US" sz="1200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、</a:t>
            </a:r>
            <a:r>
              <a:rPr lang="zh-CN" altLang="en-US" sz="1200" b="1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雨水</a:t>
            </a:r>
            <a:r>
              <a:rPr lang="zh-CN" altLang="en-US" sz="1200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，以及为了</a:t>
            </a:r>
            <a:r>
              <a:rPr lang="zh-CN" altLang="en-US" sz="1200" b="1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冷却堆芯形式化似的灌下去的海水</a:t>
            </a:r>
            <a:r>
              <a:rPr lang="zh-CN" altLang="en-US" sz="1200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，带来越来越多的核废水。纵使采取了各种阻挡地下水的方式，核废水仍然以每天</a:t>
            </a:r>
            <a:r>
              <a:rPr lang="en-US" altLang="zh-CN" sz="1200" b="1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140</a:t>
            </a:r>
            <a:r>
              <a:rPr lang="zh-CN" altLang="en-US" sz="1200" b="1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吨</a:t>
            </a:r>
            <a:r>
              <a:rPr lang="zh-CN" altLang="en-US" sz="1200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的惊人速度增加着。</a:t>
            </a:r>
            <a:endParaRPr lang="en-US" altLang="zh-CN" sz="1200">
              <a:solidFill>
                <a:srgbClr val="475278"/>
              </a:solidFill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800"/>
              <a:t>那么，这些核废水究竟有多大的杀伤力呢？我们来看一个段子。</a:t>
            </a:r>
            <a:endParaRPr lang="en-US" altLang="zh-CN" sz="800" b="0" i="0">
              <a:solidFill>
                <a:srgbClr val="000000"/>
              </a:solidFill>
              <a:effectLst/>
              <a:latin typeface="PingFangSC-Regular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endParaRPr lang="en-US" altLang="zh-CN" sz="1200">
              <a:solidFill>
                <a:srgbClr val="475278"/>
              </a:solidFill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C148F-9A36-414E-A051-93CFF099168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6047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7753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9896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4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35" b="94"/>
          <a:stretch>
            <a:fillRect/>
          </a:stretch>
        </p:blipFill>
        <p:spPr>
          <a:xfrm>
            <a:off x="0" y="1"/>
            <a:ext cx="12192000" cy="6992471"/>
          </a:xfrm>
          <a:custGeom>
            <a:avLst/>
            <a:gdLst>
              <a:gd name="connsiteX0" fmla="*/ 0 w 12192000"/>
              <a:gd name="connsiteY0" fmla="*/ 0 h 6992471"/>
              <a:gd name="connsiteX1" fmla="*/ 12192000 w 12192000"/>
              <a:gd name="connsiteY1" fmla="*/ 0 h 6992471"/>
              <a:gd name="connsiteX2" fmla="*/ 12192000 w 12192000"/>
              <a:gd name="connsiteY2" fmla="*/ 6992471 h 6992471"/>
              <a:gd name="connsiteX3" fmla="*/ 0 w 12192000"/>
              <a:gd name="connsiteY3" fmla="*/ 6992471 h 6992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992471">
                <a:moveTo>
                  <a:pt x="0" y="0"/>
                </a:moveTo>
                <a:lnTo>
                  <a:pt x="12192000" y="0"/>
                </a:lnTo>
                <a:lnTo>
                  <a:pt x="12192000" y="6992471"/>
                </a:lnTo>
                <a:lnTo>
                  <a:pt x="0" y="699247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79496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4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10" Type="http://schemas.microsoft.com/office/2007/relationships/hdphoto" Target="../media/hdphoto1.wdp"/><Relationship Id="rId4" Type="http://schemas.openxmlformats.org/officeDocument/2006/relationships/tags" Target="../tags/tag5.xml"/><Relationship Id="rId9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libili.com/video/av672565083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ouban.com/group/topic/140444567/" TargetMode="External"/><Relationship Id="rId5" Type="http://schemas.openxmlformats.org/officeDocument/2006/relationships/hyperlink" Target="https://www.zhihu.com/question/47772420" TargetMode="External"/><Relationship Id="rId4" Type="http://schemas.openxmlformats.org/officeDocument/2006/relationships/hyperlink" Target="http://news.cctv.com/2021/04/14/VIDE9Nljmf7pIkFWIQFA0GPL210414.s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A_文本框 115"/>
          <p:cNvSpPr txBox="1"/>
          <p:nvPr>
            <p:custDataLst>
              <p:tags r:id="rId1"/>
            </p:custDataLst>
          </p:nvPr>
        </p:nvSpPr>
        <p:spPr>
          <a:xfrm>
            <a:off x="6845861" y="2282270"/>
            <a:ext cx="480131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72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日本核废水</a:t>
            </a:r>
            <a:endParaRPr kumimoji="1" lang="en-US" altLang="zh-CN" sz="7200">
              <a:solidFill>
                <a:schemeClr val="tx2"/>
              </a:solidFill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r>
              <a:rPr kumimoji="1" lang="zh-CN" altLang="en-US" sz="72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排入大海</a:t>
            </a:r>
            <a:endParaRPr kumimoji="1" lang="zh-CN" altLang="en-US" sz="7200" dirty="0">
              <a:solidFill>
                <a:schemeClr val="tx2"/>
              </a:solidFill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grpSp>
        <p:nvGrpSpPr>
          <p:cNvPr id="117" name="PA_组合 98"/>
          <p:cNvGrpSpPr/>
          <p:nvPr>
            <p:custDataLst>
              <p:tags r:id="rId2"/>
            </p:custDataLst>
          </p:nvPr>
        </p:nvGrpSpPr>
        <p:grpSpPr>
          <a:xfrm>
            <a:off x="-7636560" y="4658289"/>
            <a:ext cx="15262656" cy="15082672"/>
            <a:chOff x="0" y="0"/>
            <a:chExt cx="1232382" cy="1280079"/>
          </a:xfrm>
        </p:grpSpPr>
        <p:sp>
          <p:nvSpPr>
            <p:cNvPr id="118" name="chenying0907 92"/>
            <p:cNvSpPr/>
            <p:nvPr/>
          </p:nvSpPr>
          <p:spPr>
            <a:xfrm>
              <a:off x="63500" y="431806"/>
              <a:ext cx="1168883" cy="8482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9" h="20335" extrusionOk="0">
                  <a:moveTo>
                    <a:pt x="13379" y="9888"/>
                  </a:moveTo>
                  <a:cubicBezTo>
                    <a:pt x="16156" y="7987"/>
                    <a:pt x="19260" y="4290"/>
                    <a:pt x="20047" y="0"/>
                  </a:cubicBezTo>
                  <a:cubicBezTo>
                    <a:pt x="21600" y="7245"/>
                    <a:pt x="19676" y="14890"/>
                    <a:pt x="14434" y="18706"/>
                  </a:cubicBezTo>
                  <a:cubicBezTo>
                    <a:pt x="10460" y="21600"/>
                    <a:pt x="5646" y="20542"/>
                    <a:pt x="2448" y="16290"/>
                  </a:cubicBezTo>
                  <a:cubicBezTo>
                    <a:pt x="1349" y="14829"/>
                    <a:pt x="841" y="13153"/>
                    <a:pt x="0" y="11506"/>
                  </a:cubicBezTo>
                  <a:cubicBezTo>
                    <a:pt x="415" y="12319"/>
                    <a:pt x="2222" y="12745"/>
                    <a:pt x="2888" y="12873"/>
                  </a:cubicBezTo>
                  <a:cubicBezTo>
                    <a:pt x="4049" y="13097"/>
                    <a:pt x="5240" y="12941"/>
                    <a:pt x="6395" y="12727"/>
                  </a:cubicBezTo>
                  <a:cubicBezTo>
                    <a:pt x="8821" y="12276"/>
                    <a:pt x="11185" y="11390"/>
                    <a:pt x="13379" y="9888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9" name="chenying0907 93"/>
            <p:cNvSpPr/>
            <p:nvPr/>
          </p:nvSpPr>
          <p:spPr>
            <a:xfrm>
              <a:off x="0" y="6"/>
              <a:ext cx="1229464" cy="12777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14" h="17624" extrusionOk="0">
                  <a:moveTo>
                    <a:pt x="18089" y="13212"/>
                  </a:moveTo>
                  <a:cubicBezTo>
                    <a:pt x="20793" y="8665"/>
                    <a:pt x="19051" y="1688"/>
                    <a:pt x="12580" y="249"/>
                  </a:cubicBezTo>
                  <a:cubicBezTo>
                    <a:pt x="5779" y="-1264"/>
                    <a:pt x="-807" y="4397"/>
                    <a:pt x="81" y="10133"/>
                  </a:cubicBezTo>
                  <a:cubicBezTo>
                    <a:pt x="1215" y="17455"/>
                    <a:pt x="11799" y="20336"/>
                    <a:pt x="17105" y="14539"/>
                  </a:cubicBezTo>
                  <a:cubicBezTo>
                    <a:pt x="17481" y="14129"/>
                    <a:pt x="17809" y="13683"/>
                    <a:pt x="18089" y="13212"/>
                  </a:cubicBezTo>
                  <a:close/>
                </a:path>
              </a:pathLst>
            </a:custGeom>
            <a:noFill/>
            <a:ln w="762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0" name="chenying0907 94"/>
            <p:cNvSpPr/>
            <p:nvPr/>
          </p:nvSpPr>
          <p:spPr>
            <a:xfrm flipH="1" flipV="1">
              <a:off x="598375" y="0"/>
              <a:ext cx="12664" cy="1275141"/>
            </a:xfrm>
            <a:prstGeom prst="line">
              <a:avLst/>
            </a:pr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21" name="chenying0907 95"/>
            <p:cNvSpPr/>
            <p:nvPr/>
          </p:nvSpPr>
          <p:spPr>
            <a:xfrm>
              <a:off x="228599" y="6"/>
              <a:ext cx="761433" cy="1264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47" h="18273" extrusionOk="0">
                  <a:moveTo>
                    <a:pt x="12391" y="18096"/>
                  </a:moveTo>
                  <a:cubicBezTo>
                    <a:pt x="20299" y="16704"/>
                    <a:pt x="20971" y="9754"/>
                    <a:pt x="20010" y="6028"/>
                  </a:cubicBezTo>
                  <a:cubicBezTo>
                    <a:pt x="19534" y="4185"/>
                    <a:pt x="18487" y="1426"/>
                    <a:pt x="14982" y="544"/>
                  </a:cubicBezTo>
                  <a:cubicBezTo>
                    <a:pt x="3960" y="-2230"/>
                    <a:pt x="-629" y="6301"/>
                    <a:pt x="69" y="10363"/>
                  </a:cubicBezTo>
                  <a:cubicBezTo>
                    <a:pt x="598" y="13437"/>
                    <a:pt x="5155" y="19370"/>
                    <a:pt x="12391" y="18096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2" name="chenying0907 96"/>
            <p:cNvSpPr/>
            <p:nvPr/>
          </p:nvSpPr>
          <p:spPr>
            <a:xfrm>
              <a:off x="50800" y="381006"/>
              <a:ext cx="1143000" cy="536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084" extrusionOk="0">
                  <a:moveTo>
                    <a:pt x="0" y="10975"/>
                  </a:moveTo>
                  <a:cubicBezTo>
                    <a:pt x="5633" y="-4190"/>
                    <a:pt x="11507" y="-2443"/>
                    <a:pt x="17154" y="8930"/>
                  </a:cubicBezTo>
                  <a:cubicBezTo>
                    <a:pt x="18363" y="11362"/>
                    <a:pt x="19610" y="11211"/>
                    <a:pt x="20810" y="14623"/>
                  </a:cubicBezTo>
                  <a:cubicBezTo>
                    <a:pt x="21087" y="15412"/>
                    <a:pt x="21308" y="17410"/>
                    <a:pt x="21600" y="17039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3" name="chenying0907 97"/>
            <p:cNvSpPr/>
            <p:nvPr/>
          </p:nvSpPr>
          <p:spPr>
            <a:xfrm>
              <a:off x="38100" y="825506"/>
              <a:ext cx="1163030" cy="32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83" extrusionOk="0">
                  <a:moveTo>
                    <a:pt x="0" y="13166"/>
                  </a:moveTo>
                  <a:cubicBezTo>
                    <a:pt x="1349" y="4232"/>
                    <a:pt x="2977" y="14571"/>
                    <a:pt x="4335" y="16158"/>
                  </a:cubicBezTo>
                  <a:cubicBezTo>
                    <a:pt x="8003" y="20406"/>
                    <a:pt x="11670" y="21600"/>
                    <a:pt x="15337" y="15282"/>
                  </a:cubicBezTo>
                  <a:cubicBezTo>
                    <a:pt x="17520" y="11503"/>
                    <a:pt x="19444" y="14571"/>
                    <a:pt x="21600" y="0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11" name="PA_组合 139"/>
          <p:cNvGrpSpPr/>
          <p:nvPr>
            <p:custDataLst>
              <p:tags r:id="rId3"/>
            </p:custDataLst>
          </p:nvPr>
        </p:nvGrpSpPr>
        <p:grpSpPr>
          <a:xfrm rot="8548729">
            <a:off x="9559844" y="4799459"/>
            <a:ext cx="2611427" cy="242835"/>
            <a:chOff x="12700" y="-1"/>
            <a:chExt cx="1395068" cy="386881"/>
          </a:xfrm>
        </p:grpSpPr>
        <p:sp>
          <p:nvSpPr>
            <p:cNvPr id="112" name="chenying0907 135"/>
            <p:cNvSpPr/>
            <p:nvPr/>
          </p:nvSpPr>
          <p:spPr>
            <a:xfrm>
              <a:off x="1371600" y="-1"/>
              <a:ext cx="36168" cy="336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919" h="14783" extrusionOk="0">
                  <a:moveTo>
                    <a:pt x="14668" y="9624"/>
                  </a:moveTo>
                  <a:cubicBezTo>
                    <a:pt x="13296" y="16702"/>
                    <a:pt x="3141" y="16108"/>
                    <a:pt x="711" y="10207"/>
                  </a:cubicBezTo>
                  <a:cubicBezTo>
                    <a:pt x="-4134" y="-1569"/>
                    <a:pt x="17466" y="-4898"/>
                    <a:pt x="14668" y="9624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" name="chenying0907 136"/>
            <p:cNvSpPr/>
            <p:nvPr/>
          </p:nvSpPr>
          <p:spPr>
            <a:xfrm>
              <a:off x="12700" y="12698"/>
              <a:ext cx="1352489" cy="3741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912" extrusionOk="0">
                  <a:moveTo>
                    <a:pt x="0" y="11488"/>
                  </a:moveTo>
                  <a:cubicBezTo>
                    <a:pt x="487" y="15274"/>
                    <a:pt x="2411" y="21290"/>
                    <a:pt x="3846" y="19628"/>
                  </a:cubicBezTo>
                  <a:cubicBezTo>
                    <a:pt x="4495" y="18877"/>
                    <a:pt x="4749" y="16868"/>
                    <a:pt x="5017" y="14957"/>
                  </a:cubicBezTo>
                  <a:cubicBezTo>
                    <a:pt x="5420" y="12072"/>
                    <a:pt x="5921" y="7692"/>
                    <a:pt x="6882" y="6380"/>
                  </a:cubicBezTo>
                  <a:cubicBezTo>
                    <a:pt x="7909" y="4976"/>
                    <a:pt x="8909" y="7635"/>
                    <a:pt x="9446" y="10215"/>
                  </a:cubicBezTo>
                  <a:cubicBezTo>
                    <a:pt x="10035" y="13042"/>
                    <a:pt x="10932" y="15637"/>
                    <a:pt x="12033" y="14691"/>
                  </a:cubicBezTo>
                  <a:cubicBezTo>
                    <a:pt x="13984" y="13011"/>
                    <a:pt x="12576" y="4396"/>
                    <a:pt x="14172" y="1656"/>
                  </a:cubicBezTo>
                  <a:cubicBezTo>
                    <a:pt x="14906" y="396"/>
                    <a:pt x="15577" y="1880"/>
                    <a:pt x="16102" y="3544"/>
                  </a:cubicBezTo>
                  <a:cubicBezTo>
                    <a:pt x="16745" y="5586"/>
                    <a:pt x="17079" y="7207"/>
                    <a:pt x="18030" y="7490"/>
                  </a:cubicBezTo>
                  <a:cubicBezTo>
                    <a:pt x="18588" y="7656"/>
                    <a:pt x="19101" y="6897"/>
                    <a:pt x="19447" y="5427"/>
                  </a:cubicBezTo>
                  <a:cubicBezTo>
                    <a:pt x="19755" y="4117"/>
                    <a:pt x="19782" y="1393"/>
                    <a:pt x="20208" y="457"/>
                  </a:cubicBezTo>
                  <a:cubicBezTo>
                    <a:pt x="20555" y="-310"/>
                    <a:pt x="21224" y="60"/>
                    <a:pt x="21600" y="337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31" name="PA_组合 22"/>
          <p:cNvGrpSpPr/>
          <p:nvPr>
            <p:custDataLst>
              <p:tags r:id="rId4"/>
            </p:custDataLst>
          </p:nvPr>
        </p:nvGrpSpPr>
        <p:grpSpPr>
          <a:xfrm rot="1234529">
            <a:off x="1922304" y="489552"/>
            <a:ext cx="2146377" cy="980262"/>
            <a:chOff x="0" y="-1"/>
            <a:chExt cx="1887191" cy="861891"/>
          </a:xfrm>
        </p:grpSpPr>
        <p:sp>
          <p:nvSpPr>
            <p:cNvPr id="132" name="chenying0907 20"/>
            <p:cNvSpPr/>
            <p:nvPr/>
          </p:nvSpPr>
          <p:spPr>
            <a:xfrm>
              <a:off x="279400" y="406400"/>
              <a:ext cx="1606206" cy="4554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4" h="20451" extrusionOk="0">
                  <a:moveTo>
                    <a:pt x="0" y="19208"/>
                  </a:moveTo>
                  <a:cubicBezTo>
                    <a:pt x="4851" y="18183"/>
                    <a:pt x="8348" y="15830"/>
                    <a:pt x="11759" y="14762"/>
                  </a:cubicBezTo>
                  <a:cubicBezTo>
                    <a:pt x="14906" y="13777"/>
                    <a:pt x="17829" y="8081"/>
                    <a:pt x="19986" y="0"/>
                  </a:cubicBezTo>
                  <a:cubicBezTo>
                    <a:pt x="21056" y="3168"/>
                    <a:pt x="21600" y="19813"/>
                    <a:pt x="21573" y="19813"/>
                  </a:cubicBezTo>
                  <a:cubicBezTo>
                    <a:pt x="17828" y="19813"/>
                    <a:pt x="14082" y="19819"/>
                    <a:pt x="10337" y="19818"/>
                  </a:cubicBezTo>
                  <a:cubicBezTo>
                    <a:pt x="8484" y="19817"/>
                    <a:pt x="6631" y="19817"/>
                    <a:pt x="4779" y="19809"/>
                  </a:cubicBezTo>
                  <a:cubicBezTo>
                    <a:pt x="3446" y="19802"/>
                    <a:pt x="1189" y="21600"/>
                    <a:pt x="0" y="19208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3" name="chenying0907 21"/>
            <p:cNvSpPr/>
            <p:nvPr/>
          </p:nvSpPr>
          <p:spPr>
            <a:xfrm>
              <a:off x="0" y="-1"/>
              <a:ext cx="1887191" cy="848841"/>
            </a:xfrm>
            <a:custGeom>
              <a:avLst/>
              <a:gdLst>
                <a:gd name="connsiteX0" fmla="*/ 7770 w 21600"/>
                <a:gd name="connsiteY0" fmla="*/ 21519 h 23557"/>
                <a:gd name="connsiteX1" fmla="*/ 0 w 21600"/>
                <a:gd name="connsiteY1" fmla="*/ 21519 h 23557"/>
                <a:gd name="connsiteX2" fmla="*/ 745 w 21600"/>
                <a:gd name="connsiteY2" fmla="*/ 12132 h 23557"/>
                <a:gd name="connsiteX3" fmla="*/ 4557 w 21600"/>
                <a:gd name="connsiteY3" fmla="*/ 10885 h 23557"/>
                <a:gd name="connsiteX4" fmla="*/ 8782 w 21600"/>
                <a:gd name="connsiteY4" fmla="*/ 1 h 23557"/>
                <a:gd name="connsiteX5" fmla="*/ 13726 w 21600"/>
                <a:gd name="connsiteY5" fmla="*/ 11178 h 23557"/>
                <a:gd name="connsiteX6" fmla="*/ 19043 w 21600"/>
                <a:gd name="connsiteY6" fmla="*/ 7147 h 23557"/>
                <a:gd name="connsiteX7" fmla="*/ 21600 w 21600"/>
                <a:gd name="connsiteY7" fmla="*/ 21519 h 23557"/>
                <a:gd name="connsiteX8" fmla="*/ 8690 w 21600"/>
                <a:gd name="connsiteY8" fmla="*/ 23557 h 23557"/>
                <a:gd name="connsiteX0" fmla="*/ 7770 w 21600"/>
                <a:gd name="connsiteY0" fmla="*/ 21519 h 21519"/>
                <a:gd name="connsiteX1" fmla="*/ 0 w 21600"/>
                <a:gd name="connsiteY1" fmla="*/ 21519 h 21519"/>
                <a:gd name="connsiteX2" fmla="*/ 745 w 21600"/>
                <a:gd name="connsiteY2" fmla="*/ 12132 h 21519"/>
                <a:gd name="connsiteX3" fmla="*/ 4557 w 21600"/>
                <a:gd name="connsiteY3" fmla="*/ 10885 h 21519"/>
                <a:gd name="connsiteX4" fmla="*/ 8782 w 21600"/>
                <a:gd name="connsiteY4" fmla="*/ 1 h 21519"/>
                <a:gd name="connsiteX5" fmla="*/ 13726 w 21600"/>
                <a:gd name="connsiteY5" fmla="*/ 11178 h 21519"/>
                <a:gd name="connsiteX6" fmla="*/ 19043 w 21600"/>
                <a:gd name="connsiteY6" fmla="*/ 7147 h 21519"/>
                <a:gd name="connsiteX7" fmla="*/ 21600 w 21600"/>
                <a:gd name="connsiteY7" fmla="*/ 21519 h 21519"/>
                <a:gd name="connsiteX0" fmla="*/ 0 w 21600"/>
                <a:gd name="connsiteY0" fmla="*/ 21519 h 21519"/>
                <a:gd name="connsiteX1" fmla="*/ 745 w 21600"/>
                <a:gd name="connsiteY1" fmla="*/ 12132 h 21519"/>
                <a:gd name="connsiteX2" fmla="*/ 4557 w 21600"/>
                <a:gd name="connsiteY2" fmla="*/ 10885 h 21519"/>
                <a:gd name="connsiteX3" fmla="*/ 8782 w 21600"/>
                <a:gd name="connsiteY3" fmla="*/ 1 h 21519"/>
                <a:gd name="connsiteX4" fmla="*/ 13726 w 21600"/>
                <a:gd name="connsiteY4" fmla="*/ 11178 h 21519"/>
                <a:gd name="connsiteX5" fmla="*/ 19043 w 21600"/>
                <a:gd name="connsiteY5" fmla="*/ 7147 h 21519"/>
                <a:gd name="connsiteX6" fmla="*/ 21600 w 21600"/>
                <a:gd name="connsiteY6" fmla="*/ 21519 h 21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0" h="21519" extrusionOk="0">
                  <a:moveTo>
                    <a:pt x="0" y="21519"/>
                  </a:moveTo>
                  <a:cubicBezTo>
                    <a:pt x="53" y="17915"/>
                    <a:pt x="143" y="14345"/>
                    <a:pt x="745" y="12132"/>
                  </a:cubicBezTo>
                  <a:cubicBezTo>
                    <a:pt x="1347" y="9920"/>
                    <a:pt x="2460" y="9063"/>
                    <a:pt x="4557" y="10885"/>
                  </a:cubicBezTo>
                  <a:cubicBezTo>
                    <a:pt x="4266" y="3514"/>
                    <a:pt x="6464" y="-81"/>
                    <a:pt x="8782" y="1"/>
                  </a:cubicBezTo>
                  <a:cubicBezTo>
                    <a:pt x="11100" y="83"/>
                    <a:pt x="13537" y="3842"/>
                    <a:pt x="13726" y="11178"/>
                  </a:cubicBezTo>
                  <a:cubicBezTo>
                    <a:pt x="14814" y="7849"/>
                    <a:pt x="17234" y="5175"/>
                    <a:pt x="19043" y="7147"/>
                  </a:cubicBezTo>
                  <a:cubicBezTo>
                    <a:pt x="21193" y="9491"/>
                    <a:pt x="21277" y="16976"/>
                    <a:pt x="21600" y="21519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34" name="PA_chenying0907 148"/>
          <p:cNvSpPr/>
          <p:nvPr>
            <p:custDataLst>
              <p:tags r:id="rId5"/>
            </p:custDataLst>
          </p:nvPr>
        </p:nvSpPr>
        <p:spPr>
          <a:xfrm>
            <a:off x="7099461" y="1844117"/>
            <a:ext cx="3193115" cy="2797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en-US" altLang="zh-CN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PPT</a:t>
            </a:r>
            <a:r>
              <a:rPr lang="zh-CN" altLang="en-US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制作者：网安</a:t>
            </a:r>
            <a:r>
              <a:rPr lang="en-US" altLang="zh-CN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1902</a:t>
            </a:r>
            <a:r>
              <a:rPr lang="zh-CN" altLang="en-US" sz="1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班申珊靛</a:t>
            </a:r>
            <a:endParaRPr sz="12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grpSp>
        <p:nvGrpSpPr>
          <p:cNvPr id="35" name="PA_组合 22"/>
          <p:cNvGrpSpPr/>
          <p:nvPr>
            <p:custDataLst>
              <p:tags r:id="rId6"/>
            </p:custDataLst>
          </p:nvPr>
        </p:nvGrpSpPr>
        <p:grpSpPr>
          <a:xfrm rot="2133593">
            <a:off x="6056447" y="6409658"/>
            <a:ext cx="588962" cy="268982"/>
            <a:chOff x="0" y="-1"/>
            <a:chExt cx="1887191" cy="861891"/>
          </a:xfrm>
        </p:grpSpPr>
        <p:sp>
          <p:nvSpPr>
            <p:cNvPr id="36" name="chenying0907 20"/>
            <p:cNvSpPr/>
            <p:nvPr/>
          </p:nvSpPr>
          <p:spPr>
            <a:xfrm>
              <a:off x="279400" y="406400"/>
              <a:ext cx="1606206" cy="4554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4" h="20451" extrusionOk="0">
                  <a:moveTo>
                    <a:pt x="0" y="19208"/>
                  </a:moveTo>
                  <a:cubicBezTo>
                    <a:pt x="4851" y="18183"/>
                    <a:pt x="8348" y="15830"/>
                    <a:pt x="11759" y="14762"/>
                  </a:cubicBezTo>
                  <a:cubicBezTo>
                    <a:pt x="14906" y="13777"/>
                    <a:pt x="17829" y="8081"/>
                    <a:pt x="19986" y="0"/>
                  </a:cubicBezTo>
                  <a:cubicBezTo>
                    <a:pt x="21056" y="3168"/>
                    <a:pt x="21600" y="19813"/>
                    <a:pt x="21573" y="19813"/>
                  </a:cubicBezTo>
                  <a:cubicBezTo>
                    <a:pt x="17828" y="19813"/>
                    <a:pt x="14082" y="19819"/>
                    <a:pt x="10337" y="19818"/>
                  </a:cubicBezTo>
                  <a:cubicBezTo>
                    <a:pt x="8484" y="19817"/>
                    <a:pt x="6631" y="19817"/>
                    <a:pt x="4779" y="19809"/>
                  </a:cubicBezTo>
                  <a:cubicBezTo>
                    <a:pt x="3446" y="19802"/>
                    <a:pt x="1189" y="21600"/>
                    <a:pt x="0" y="19208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7" name="chenying0907 21"/>
            <p:cNvSpPr/>
            <p:nvPr/>
          </p:nvSpPr>
          <p:spPr>
            <a:xfrm>
              <a:off x="0" y="-1"/>
              <a:ext cx="1887191" cy="848841"/>
            </a:xfrm>
            <a:custGeom>
              <a:avLst/>
              <a:gdLst>
                <a:gd name="connsiteX0" fmla="*/ 7770 w 21600"/>
                <a:gd name="connsiteY0" fmla="*/ 21519 h 23557"/>
                <a:gd name="connsiteX1" fmla="*/ 0 w 21600"/>
                <a:gd name="connsiteY1" fmla="*/ 21519 h 23557"/>
                <a:gd name="connsiteX2" fmla="*/ 745 w 21600"/>
                <a:gd name="connsiteY2" fmla="*/ 12132 h 23557"/>
                <a:gd name="connsiteX3" fmla="*/ 4557 w 21600"/>
                <a:gd name="connsiteY3" fmla="*/ 10885 h 23557"/>
                <a:gd name="connsiteX4" fmla="*/ 8782 w 21600"/>
                <a:gd name="connsiteY4" fmla="*/ 1 h 23557"/>
                <a:gd name="connsiteX5" fmla="*/ 13726 w 21600"/>
                <a:gd name="connsiteY5" fmla="*/ 11178 h 23557"/>
                <a:gd name="connsiteX6" fmla="*/ 19043 w 21600"/>
                <a:gd name="connsiteY6" fmla="*/ 7147 h 23557"/>
                <a:gd name="connsiteX7" fmla="*/ 21600 w 21600"/>
                <a:gd name="connsiteY7" fmla="*/ 21519 h 23557"/>
                <a:gd name="connsiteX8" fmla="*/ 8690 w 21600"/>
                <a:gd name="connsiteY8" fmla="*/ 23557 h 23557"/>
                <a:gd name="connsiteX0" fmla="*/ 7770 w 21600"/>
                <a:gd name="connsiteY0" fmla="*/ 21519 h 21519"/>
                <a:gd name="connsiteX1" fmla="*/ 0 w 21600"/>
                <a:gd name="connsiteY1" fmla="*/ 21519 h 21519"/>
                <a:gd name="connsiteX2" fmla="*/ 745 w 21600"/>
                <a:gd name="connsiteY2" fmla="*/ 12132 h 21519"/>
                <a:gd name="connsiteX3" fmla="*/ 4557 w 21600"/>
                <a:gd name="connsiteY3" fmla="*/ 10885 h 21519"/>
                <a:gd name="connsiteX4" fmla="*/ 8782 w 21600"/>
                <a:gd name="connsiteY4" fmla="*/ 1 h 21519"/>
                <a:gd name="connsiteX5" fmla="*/ 13726 w 21600"/>
                <a:gd name="connsiteY5" fmla="*/ 11178 h 21519"/>
                <a:gd name="connsiteX6" fmla="*/ 19043 w 21600"/>
                <a:gd name="connsiteY6" fmla="*/ 7147 h 21519"/>
                <a:gd name="connsiteX7" fmla="*/ 21600 w 21600"/>
                <a:gd name="connsiteY7" fmla="*/ 21519 h 21519"/>
                <a:gd name="connsiteX0" fmla="*/ 0 w 21600"/>
                <a:gd name="connsiteY0" fmla="*/ 21519 h 21519"/>
                <a:gd name="connsiteX1" fmla="*/ 745 w 21600"/>
                <a:gd name="connsiteY1" fmla="*/ 12132 h 21519"/>
                <a:gd name="connsiteX2" fmla="*/ 4557 w 21600"/>
                <a:gd name="connsiteY2" fmla="*/ 10885 h 21519"/>
                <a:gd name="connsiteX3" fmla="*/ 8782 w 21600"/>
                <a:gd name="connsiteY3" fmla="*/ 1 h 21519"/>
                <a:gd name="connsiteX4" fmla="*/ 13726 w 21600"/>
                <a:gd name="connsiteY4" fmla="*/ 11178 h 21519"/>
                <a:gd name="connsiteX5" fmla="*/ 19043 w 21600"/>
                <a:gd name="connsiteY5" fmla="*/ 7147 h 21519"/>
                <a:gd name="connsiteX6" fmla="*/ 21600 w 21600"/>
                <a:gd name="connsiteY6" fmla="*/ 21519 h 21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0" h="21519" extrusionOk="0">
                  <a:moveTo>
                    <a:pt x="0" y="21519"/>
                  </a:moveTo>
                  <a:cubicBezTo>
                    <a:pt x="53" y="17915"/>
                    <a:pt x="143" y="14345"/>
                    <a:pt x="745" y="12132"/>
                  </a:cubicBezTo>
                  <a:cubicBezTo>
                    <a:pt x="1347" y="9920"/>
                    <a:pt x="2460" y="9063"/>
                    <a:pt x="4557" y="10885"/>
                  </a:cubicBezTo>
                  <a:cubicBezTo>
                    <a:pt x="4266" y="3514"/>
                    <a:pt x="6464" y="-81"/>
                    <a:pt x="8782" y="1"/>
                  </a:cubicBezTo>
                  <a:cubicBezTo>
                    <a:pt x="11100" y="83"/>
                    <a:pt x="13537" y="3842"/>
                    <a:pt x="13726" y="11178"/>
                  </a:cubicBezTo>
                  <a:cubicBezTo>
                    <a:pt x="14814" y="7849"/>
                    <a:pt x="17234" y="5175"/>
                    <a:pt x="19043" y="7147"/>
                  </a:cubicBezTo>
                  <a:cubicBezTo>
                    <a:pt x="21193" y="9491"/>
                    <a:pt x="21277" y="16976"/>
                    <a:pt x="21600" y="21519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46B6CAC4-028D-4696-B744-2804D5B21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100000">
                        <a14:foregroundMark x1="75469" y1="56393" x2="75469" y2="56393"/>
                        <a14:foregroundMark x1="99375" y1="71005" x2="99375" y2="71005"/>
                        <a14:foregroundMark x1="98906" y1="71005" x2="90313" y2="85388"/>
                        <a14:foregroundMark x1="46563" y1="66210" x2="46563" y2="82192"/>
                        <a14:foregroundMark x1="46875" y1="82648" x2="73906" y2="99772"/>
                        <a14:foregroundMark x1="73125" y1="92922" x2="71094" y2="70091"/>
                        <a14:foregroundMark x1="78438" y1="89726" x2="80000" y2="69406"/>
                        <a14:foregroundMark x1="82656" y1="71689" x2="91406" y2="93607"/>
                        <a14:foregroundMark x1="82188" y1="68721" x2="92500" y2="94064"/>
                        <a14:foregroundMark x1="80313" y1="79680" x2="80781" y2="97260"/>
                        <a14:foregroundMark x1="76875" y1="69178" x2="75313" y2="89269"/>
                        <a14:foregroundMark x1="80469" y1="67352" x2="69375" y2="90639"/>
                        <a14:foregroundMark x1="69219" y1="71005" x2="65000" y2="84247"/>
                        <a14:foregroundMark x1="51094" y1="73059" x2="77969" y2="80822"/>
                        <a14:foregroundMark x1="55000" y1="78995" x2="75313" y2="79680"/>
                        <a14:foregroundMark x1="80469" y1="84703" x2="95469" y2="94064"/>
                        <a14:foregroundMark x1="95469" y1="78082" x2="96719" y2="98858"/>
                        <a14:foregroundMark x1="60313" y1="15525" x2="58125" y2="15068"/>
                        <a14:foregroundMark x1="56563" y1="14612" x2="54375" y2="15068"/>
                        <a14:foregroundMark x1="50156" y1="16438" x2="47188" y2="16667"/>
                        <a14:foregroundMark x1="51563" y1="15525" x2="50625" y2="15982"/>
                        <a14:foregroundMark x1="48594" y1="16667" x2="43125" y2="22831"/>
                        <a14:foregroundMark x1="41406" y1="25114" x2="37656" y2="34703"/>
                        <a14:foregroundMark x1="37813" y1="37443" x2="37813" y2="41781"/>
                        <a14:foregroundMark x1="38281" y1="42466" x2="38281" y2="42466"/>
                        <a14:backgroundMark x1="66875" y1="98402" x2="67969" y2="98630"/>
                        <a14:backgroundMark x1="69219" y1="99315" x2="70313" y2="99315"/>
                        <a14:backgroundMark x1="71563" y1="99315" x2="71563" y2="99772"/>
                        <a14:backgroundMark x1="70469" y1="98858" x2="73125" y2="997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251" y="1810887"/>
            <a:ext cx="6096000" cy="417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5124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  <p:bldP spid="3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 10"/>
          <p:cNvGrpSpPr/>
          <p:nvPr/>
        </p:nvGrpSpPr>
        <p:grpSpPr>
          <a:xfrm>
            <a:off x="953326" y="1957178"/>
            <a:ext cx="3203818" cy="3649107"/>
            <a:chOff x="953326" y="1604200"/>
            <a:chExt cx="3203818" cy="3649107"/>
          </a:xfrm>
          <a:solidFill>
            <a:srgbClr val="F8F6F3"/>
          </a:solidFill>
        </p:grpSpPr>
        <p:grpSp>
          <p:nvGrpSpPr>
            <p:cNvPr id="2" name="Group 24"/>
            <p:cNvGrpSpPr/>
            <p:nvPr/>
          </p:nvGrpSpPr>
          <p:grpSpPr>
            <a:xfrm rot="19960150">
              <a:off x="3473071" y="1919475"/>
              <a:ext cx="660855" cy="3333832"/>
              <a:chOff x="0" y="-1"/>
              <a:chExt cx="222665" cy="1123294"/>
            </a:xfrm>
            <a:grpFill/>
          </p:grpSpPr>
          <p:sp>
            <p:nvSpPr>
              <p:cNvPr id="3" name="chenying0907 20"/>
              <p:cNvSpPr/>
              <p:nvPr/>
            </p:nvSpPr>
            <p:spPr>
              <a:xfrm>
                <a:off x="12679" y="165100"/>
                <a:ext cx="209986" cy="742430"/>
              </a:xfrm>
              <a:custGeom>
                <a:avLst/>
                <a:gdLst>
                  <a:gd name="connsiteX0" fmla="*/ 19779 w 20578"/>
                  <a:gd name="connsiteY0" fmla="*/ 21600 h 21600"/>
                  <a:gd name="connsiteX1" fmla="*/ 19877 w 20578"/>
                  <a:gd name="connsiteY1" fmla="*/ 17107 h 21600"/>
                  <a:gd name="connsiteX2" fmla="*/ 15824 w 20578"/>
                  <a:gd name="connsiteY2" fmla="*/ 0 h 21600"/>
                  <a:gd name="connsiteX3" fmla="*/ 1 w 20578"/>
                  <a:gd name="connsiteY3" fmla="*/ 0 h 21600"/>
                  <a:gd name="connsiteX4" fmla="*/ 775 w 20578"/>
                  <a:gd name="connsiteY4" fmla="*/ 1843 h 21600"/>
                  <a:gd name="connsiteX5" fmla="*/ 1506 w 20578"/>
                  <a:gd name="connsiteY5" fmla="*/ 15903 h 21600"/>
                  <a:gd name="connsiteX6" fmla="*/ 37 w 20578"/>
                  <a:gd name="connsiteY6" fmla="*/ 21376 h 21600"/>
                  <a:gd name="connsiteX0" fmla="*/ 19781 w 20580"/>
                  <a:gd name="connsiteY0" fmla="*/ 21600 h 21600"/>
                  <a:gd name="connsiteX1" fmla="*/ 19879 w 20580"/>
                  <a:gd name="connsiteY1" fmla="*/ 17107 h 21600"/>
                  <a:gd name="connsiteX2" fmla="*/ 15826 w 20580"/>
                  <a:gd name="connsiteY2" fmla="*/ 0 h 21600"/>
                  <a:gd name="connsiteX3" fmla="*/ 3 w 20580"/>
                  <a:gd name="connsiteY3" fmla="*/ 0 h 21600"/>
                  <a:gd name="connsiteX4" fmla="*/ 777 w 20580"/>
                  <a:gd name="connsiteY4" fmla="*/ 1843 h 21600"/>
                  <a:gd name="connsiteX5" fmla="*/ 1362 w 20580"/>
                  <a:gd name="connsiteY5" fmla="*/ 16761 h 21600"/>
                  <a:gd name="connsiteX6" fmla="*/ 39 w 20580"/>
                  <a:gd name="connsiteY6" fmla="*/ 21376 h 21600"/>
                  <a:gd name="connsiteX0" fmla="*/ 19781 w 20580"/>
                  <a:gd name="connsiteY0" fmla="*/ 22107 h 22107"/>
                  <a:gd name="connsiteX1" fmla="*/ 19879 w 20580"/>
                  <a:gd name="connsiteY1" fmla="*/ 17614 h 22107"/>
                  <a:gd name="connsiteX2" fmla="*/ 16092 w 20580"/>
                  <a:gd name="connsiteY2" fmla="*/ 1554 h 22107"/>
                  <a:gd name="connsiteX3" fmla="*/ 15826 w 20580"/>
                  <a:gd name="connsiteY3" fmla="*/ 507 h 22107"/>
                  <a:gd name="connsiteX4" fmla="*/ 3 w 20580"/>
                  <a:gd name="connsiteY4" fmla="*/ 507 h 22107"/>
                  <a:gd name="connsiteX5" fmla="*/ 777 w 20580"/>
                  <a:gd name="connsiteY5" fmla="*/ 2350 h 22107"/>
                  <a:gd name="connsiteX6" fmla="*/ 1362 w 20580"/>
                  <a:gd name="connsiteY6" fmla="*/ 17268 h 22107"/>
                  <a:gd name="connsiteX7" fmla="*/ 39 w 20580"/>
                  <a:gd name="connsiteY7" fmla="*/ 21883 h 22107"/>
                  <a:gd name="connsiteX0" fmla="*/ 19781 w 20580"/>
                  <a:gd name="connsiteY0" fmla="*/ 21600 h 21600"/>
                  <a:gd name="connsiteX1" fmla="*/ 19879 w 20580"/>
                  <a:gd name="connsiteY1" fmla="*/ 17107 h 21600"/>
                  <a:gd name="connsiteX2" fmla="*/ 17646 w 20580"/>
                  <a:gd name="connsiteY2" fmla="*/ 7130 h 21600"/>
                  <a:gd name="connsiteX3" fmla="*/ 16092 w 20580"/>
                  <a:gd name="connsiteY3" fmla="*/ 1047 h 21600"/>
                  <a:gd name="connsiteX4" fmla="*/ 15826 w 20580"/>
                  <a:gd name="connsiteY4" fmla="*/ 0 h 21600"/>
                  <a:gd name="connsiteX5" fmla="*/ 3 w 20580"/>
                  <a:gd name="connsiteY5" fmla="*/ 0 h 21600"/>
                  <a:gd name="connsiteX6" fmla="*/ 777 w 20580"/>
                  <a:gd name="connsiteY6" fmla="*/ 1843 h 21600"/>
                  <a:gd name="connsiteX7" fmla="*/ 1362 w 20580"/>
                  <a:gd name="connsiteY7" fmla="*/ 16761 h 21600"/>
                  <a:gd name="connsiteX8" fmla="*/ 39 w 20580"/>
                  <a:gd name="connsiteY8" fmla="*/ 21376 h 21600"/>
                  <a:gd name="connsiteX0" fmla="*/ 19781 w 20655"/>
                  <a:gd name="connsiteY0" fmla="*/ 21600 h 21600"/>
                  <a:gd name="connsiteX1" fmla="*/ 19879 w 20655"/>
                  <a:gd name="connsiteY1" fmla="*/ 17107 h 21600"/>
                  <a:gd name="connsiteX2" fmla="*/ 16092 w 20655"/>
                  <a:gd name="connsiteY2" fmla="*/ 1047 h 21600"/>
                  <a:gd name="connsiteX3" fmla="*/ 15826 w 20655"/>
                  <a:gd name="connsiteY3" fmla="*/ 0 h 21600"/>
                  <a:gd name="connsiteX4" fmla="*/ 3 w 20655"/>
                  <a:gd name="connsiteY4" fmla="*/ 0 h 21600"/>
                  <a:gd name="connsiteX5" fmla="*/ 777 w 20655"/>
                  <a:gd name="connsiteY5" fmla="*/ 1843 h 21600"/>
                  <a:gd name="connsiteX6" fmla="*/ 1362 w 20655"/>
                  <a:gd name="connsiteY6" fmla="*/ 16761 h 21600"/>
                  <a:gd name="connsiteX7" fmla="*/ 39 w 20655"/>
                  <a:gd name="connsiteY7" fmla="*/ 21376 h 21600"/>
                  <a:gd name="connsiteX0" fmla="*/ 19781 w 20655"/>
                  <a:gd name="connsiteY0" fmla="*/ 21600 h 21600"/>
                  <a:gd name="connsiteX1" fmla="*/ 19879 w 20655"/>
                  <a:gd name="connsiteY1" fmla="*/ 17107 h 21600"/>
                  <a:gd name="connsiteX2" fmla="*/ 17432 w 20655"/>
                  <a:gd name="connsiteY2" fmla="*/ 7098 h 21600"/>
                  <a:gd name="connsiteX3" fmla="*/ 16092 w 20655"/>
                  <a:gd name="connsiteY3" fmla="*/ 1047 h 21600"/>
                  <a:gd name="connsiteX4" fmla="*/ 15826 w 20655"/>
                  <a:gd name="connsiteY4" fmla="*/ 0 h 21600"/>
                  <a:gd name="connsiteX5" fmla="*/ 3 w 20655"/>
                  <a:gd name="connsiteY5" fmla="*/ 0 h 21600"/>
                  <a:gd name="connsiteX6" fmla="*/ 777 w 20655"/>
                  <a:gd name="connsiteY6" fmla="*/ 1843 h 21600"/>
                  <a:gd name="connsiteX7" fmla="*/ 1362 w 20655"/>
                  <a:gd name="connsiteY7" fmla="*/ 16761 h 21600"/>
                  <a:gd name="connsiteX8" fmla="*/ 39 w 20655"/>
                  <a:gd name="connsiteY8" fmla="*/ 21376 h 21600"/>
                  <a:gd name="connsiteX0" fmla="*/ 19781 w 20655"/>
                  <a:gd name="connsiteY0" fmla="*/ 21600 h 21600"/>
                  <a:gd name="connsiteX1" fmla="*/ 19879 w 20655"/>
                  <a:gd name="connsiteY1" fmla="*/ 17107 h 21600"/>
                  <a:gd name="connsiteX2" fmla="*/ 16092 w 20655"/>
                  <a:gd name="connsiteY2" fmla="*/ 1047 h 21600"/>
                  <a:gd name="connsiteX3" fmla="*/ 15826 w 20655"/>
                  <a:gd name="connsiteY3" fmla="*/ 0 h 21600"/>
                  <a:gd name="connsiteX4" fmla="*/ 3 w 20655"/>
                  <a:gd name="connsiteY4" fmla="*/ 0 h 21600"/>
                  <a:gd name="connsiteX5" fmla="*/ 777 w 20655"/>
                  <a:gd name="connsiteY5" fmla="*/ 1843 h 21600"/>
                  <a:gd name="connsiteX6" fmla="*/ 1362 w 20655"/>
                  <a:gd name="connsiteY6" fmla="*/ 16761 h 21600"/>
                  <a:gd name="connsiteX7" fmla="*/ 39 w 20655"/>
                  <a:gd name="connsiteY7" fmla="*/ 21376 h 21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655" h="21600" extrusionOk="0">
                    <a:moveTo>
                      <a:pt x="19781" y="21600"/>
                    </a:moveTo>
                    <a:cubicBezTo>
                      <a:pt x="21310" y="19799"/>
                      <a:pt x="20494" y="20533"/>
                      <a:pt x="19879" y="17107"/>
                    </a:cubicBezTo>
                    <a:cubicBezTo>
                      <a:pt x="19264" y="13682"/>
                      <a:pt x="16767" y="3898"/>
                      <a:pt x="16092" y="1047"/>
                    </a:cubicBezTo>
                    <a:cubicBezTo>
                      <a:pt x="15789" y="-141"/>
                      <a:pt x="18507" y="174"/>
                      <a:pt x="15826" y="0"/>
                    </a:cubicBezTo>
                    <a:lnTo>
                      <a:pt x="3" y="0"/>
                    </a:lnTo>
                    <a:lnTo>
                      <a:pt x="777" y="1843"/>
                    </a:lnTo>
                    <a:cubicBezTo>
                      <a:pt x="765" y="4727"/>
                      <a:pt x="1073" y="13883"/>
                      <a:pt x="1362" y="16761"/>
                    </a:cubicBezTo>
                    <a:cubicBezTo>
                      <a:pt x="1544" y="18573"/>
                      <a:pt x="-290" y="19629"/>
                      <a:pt x="39" y="21376"/>
                    </a:cubicBezTo>
                  </a:path>
                </a:pathLst>
              </a:custGeom>
              <a:solidFill>
                <a:schemeClr val="accent4"/>
              </a:solidFill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" name="chenying0907 21"/>
              <p:cNvSpPr/>
              <p:nvPr/>
            </p:nvSpPr>
            <p:spPr>
              <a:xfrm>
                <a:off x="12700" y="889000"/>
                <a:ext cx="199716" cy="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7274" extrusionOk="0">
                    <a:moveTo>
                      <a:pt x="21600" y="0"/>
                    </a:moveTo>
                    <a:cubicBezTo>
                      <a:pt x="18923" y="21600"/>
                      <a:pt x="5182" y="19974"/>
                      <a:pt x="0" y="11161"/>
                    </a:cubicBezTo>
                  </a:path>
                </a:pathLst>
              </a:custGeom>
              <a:grp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5" name="chenying0907 22"/>
              <p:cNvSpPr/>
              <p:nvPr/>
            </p:nvSpPr>
            <p:spPr>
              <a:xfrm>
                <a:off x="0" y="-1"/>
                <a:ext cx="169627" cy="1569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399" extrusionOk="0">
                    <a:moveTo>
                      <a:pt x="21600" y="21399"/>
                    </a:moveTo>
                    <a:cubicBezTo>
                      <a:pt x="21600" y="14641"/>
                      <a:pt x="20714" y="6540"/>
                      <a:pt x="20597" y="325"/>
                    </a:cubicBezTo>
                    <a:cubicBezTo>
                      <a:pt x="13874" y="-42"/>
                      <a:pt x="6603" y="-201"/>
                      <a:pt x="0" y="411"/>
                    </a:cubicBezTo>
                    <a:cubicBezTo>
                      <a:pt x="771" y="6724"/>
                      <a:pt x="1612" y="13779"/>
                      <a:pt x="1316" y="20126"/>
                    </a:cubicBezTo>
                  </a:path>
                </a:pathLst>
              </a:custGeom>
              <a:grp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" name="chenying0907 23"/>
              <p:cNvSpPr/>
              <p:nvPr/>
            </p:nvSpPr>
            <p:spPr>
              <a:xfrm>
                <a:off x="12700" y="889000"/>
                <a:ext cx="200707" cy="2342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472" y="7302"/>
                      <a:pt x="6555" y="15634"/>
                      <a:pt x="11604" y="21600"/>
                    </a:cubicBezTo>
                    <a:cubicBezTo>
                      <a:pt x="14587" y="14593"/>
                      <a:pt x="19470" y="7960"/>
                      <a:pt x="21600" y="709"/>
                    </a:cubicBezTo>
                  </a:path>
                </a:pathLst>
              </a:custGeom>
              <a:grp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7" name="chenying0907 109"/>
            <p:cNvSpPr/>
            <p:nvPr/>
          </p:nvSpPr>
          <p:spPr>
            <a:xfrm rot="19960150">
              <a:off x="953326" y="1604200"/>
              <a:ext cx="3203818" cy="30510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4" h="21252" extrusionOk="0">
                  <a:moveTo>
                    <a:pt x="0" y="11486"/>
                  </a:moveTo>
                  <a:cubicBezTo>
                    <a:pt x="6297" y="11810"/>
                    <a:pt x="8452" y="9094"/>
                    <a:pt x="10432" y="6445"/>
                  </a:cubicBezTo>
                  <a:cubicBezTo>
                    <a:pt x="11413" y="5133"/>
                    <a:pt x="12361" y="62"/>
                    <a:pt x="14424" y="1"/>
                  </a:cubicBezTo>
                  <a:cubicBezTo>
                    <a:pt x="15769" y="-39"/>
                    <a:pt x="16223" y="2237"/>
                    <a:pt x="16082" y="3272"/>
                  </a:cubicBezTo>
                  <a:cubicBezTo>
                    <a:pt x="15861" y="4889"/>
                    <a:pt x="14041" y="6135"/>
                    <a:pt x="14194" y="7965"/>
                  </a:cubicBezTo>
                  <a:cubicBezTo>
                    <a:pt x="14390" y="10301"/>
                    <a:pt x="17861" y="9673"/>
                    <a:pt x="19260" y="10227"/>
                  </a:cubicBezTo>
                  <a:cubicBezTo>
                    <a:pt x="19766" y="10428"/>
                    <a:pt x="21231" y="11033"/>
                    <a:pt x="21376" y="11673"/>
                  </a:cubicBezTo>
                  <a:cubicBezTo>
                    <a:pt x="21570" y="12535"/>
                    <a:pt x="20193" y="13225"/>
                    <a:pt x="19575" y="13518"/>
                  </a:cubicBezTo>
                  <a:cubicBezTo>
                    <a:pt x="20100" y="13794"/>
                    <a:pt x="21600" y="14815"/>
                    <a:pt x="21175" y="15661"/>
                  </a:cubicBezTo>
                  <a:cubicBezTo>
                    <a:pt x="20946" y="16116"/>
                    <a:pt x="20069" y="16279"/>
                    <a:pt x="19912" y="16721"/>
                  </a:cubicBezTo>
                  <a:cubicBezTo>
                    <a:pt x="19755" y="17170"/>
                    <a:pt x="20477" y="17215"/>
                    <a:pt x="20793" y="17467"/>
                  </a:cubicBezTo>
                  <a:cubicBezTo>
                    <a:pt x="21207" y="17798"/>
                    <a:pt x="21392" y="18222"/>
                    <a:pt x="21094" y="18674"/>
                  </a:cubicBezTo>
                  <a:cubicBezTo>
                    <a:pt x="20996" y="18822"/>
                    <a:pt x="20711" y="18995"/>
                    <a:pt x="20448" y="19175"/>
                  </a:cubicBezTo>
                  <a:cubicBezTo>
                    <a:pt x="20191" y="19349"/>
                    <a:pt x="19956" y="19529"/>
                    <a:pt x="19937" y="19697"/>
                  </a:cubicBezTo>
                  <a:cubicBezTo>
                    <a:pt x="19902" y="20016"/>
                    <a:pt x="20352" y="20019"/>
                    <a:pt x="20495" y="20232"/>
                  </a:cubicBezTo>
                  <a:cubicBezTo>
                    <a:pt x="21389" y="21561"/>
                    <a:pt x="18668" y="21213"/>
                    <a:pt x="18243" y="21207"/>
                  </a:cubicBezTo>
                  <a:cubicBezTo>
                    <a:pt x="15548" y="21174"/>
                    <a:pt x="12492" y="21415"/>
                    <a:pt x="9278" y="20028"/>
                  </a:cubicBezTo>
                  <a:cubicBezTo>
                    <a:pt x="6757" y="18941"/>
                    <a:pt x="4040" y="19440"/>
                    <a:pt x="1192" y="19163"/>
                  </a:cubicBezTo>
                </a:path>
              </a:pathLst>
            </a:custGeom>
            <a:grpFill/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4840199" y="1339613"/>
            <a:ext cx="6920057" cy="417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3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“那是什么？”</a:t>
            </a:r>
            <a:r>
              <a:rPr lang="zh-CN" altLang="en-US" sz="3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孩子指着福岛核电站的废墟问道。</a:t>
            </a: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3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“那里曾是核电站，孩子。”</a:t>
            </a:r>
            <a:r>
              <a:rPr lang="zh-CN" altLang="en-US" sz="3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父亲拍了拍孩子的头回答道。</a:t>
            </a: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3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“那核废料处理好了吗？</a:t>
            </a:r>
            <a:r>
              <a:rPr lang="zh-CN" altLang="en-US" sz="3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”孩子又问。</a:t>
            </a: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3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“当然处理好了。”</a:t>
            </a: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3200" b="1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父亲拍了拍孩子的第二个头。</a:t>
            </a:r>
          </a:p>
        </p:txBody>
      </p:sp>
    </p:spTree>
    <p:extLst>
      <p:ext uri="{BB962C8B-B14F-4D97-AF65-F5344CB8AC3E}">
        <p14:creationId xmlns:p14="http://schemas.microsoft.com/office/powerpoint/2010/main" val="362718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2.22222E-6 L -0.00143 -0.095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479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233677" y="3915582"/>
            <a:ext cx="57246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3600">
                <a:solidFill>
                  <a:schemeClr val="tx2">
                    <a:lumMod val="75000"/>
                  </a:schemeClr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日本说</a:t>
            </a:r>
            <a:endParaRPr kumimoji="1" lang="en-US" altLang="zh-CN" sz="3600">
              <a:solidFill>
                <a:schemeClr val="tx2">
                  <a:lumMod val="75000"/>
                </a:schemeClr>
              </a:solidFill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algn="ctr"/>
            <a:r>
              <a:rPr kumimoji="1" lang="zh-CN" altLang="en-US" sz="3600">
                <a:solidFill>
                  <a:schemeClr val="tx2">
                    <a:lumMod val="75000"/>
                  </a:schemeClr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它们要把这些水排到海里了</a:t>
            </a:r>
          </a:p>
        </p:txBody>
      </p:sp>
      <p:grpSp>
        <p:nvGrpSpPr>
          <p:cNvPr id="11" name="Group 70"/>
          <p:cNvGrpSpPr/>
          <p:nvPr/>
        </p:nvGrpSpPr>
        <p:grpSpPr>
          <a:xfrm>
            <a:off x="1798278" y="-226774"/>
            <a:ext cx="8602626" cy="8079856"/>
            <a:chOff x="0" y="0"/>
            <a:chExt cx="2335459" cy="2193537"/>
          </a:xfrm>
        </p:grpSpPr>
        <p:sp>
          <p:nvSpPr>
            <p:cNvPr id="12" name="chenying0907 66"/>
            <p:cNvSpPr/>
            <p:nvPr/>
          </p:nvSpPr>
          <p:spPr>
            <a:xfrm>
              <a:off x="88900" y="177800"/>
              <a:ext cx="2125877" cy="1425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9" h="21550" extrusionOk="0">
                  <a:moveTo>
                    <a:pt x="21281" y="131"/>
                  </a:moveTo>
                  <a:cubicBezTo>
                    <a:pt x="20628" y="31"/>
                    <a:pt x="2649" y="215"/>
                    <a:pt x="166" y="0"/>
                  </a:cubicBezTo>
                  <a:cubicBezTo>
                    <a:pt x="70" y="3334"/>
                    <a:pt x="43" y="6398"/>
                    <a:pt x="99" y="9794"/>
                  </a:cubicBezTo>
                  <a:cubicBezTo>
                    <a:pt x="201" y="15985"/>
                    <a:pt x="-129" y="17592"/>
                    <a:pt x="60" y="21542"/>
                  </a:cubicBezTo>
                  <a:cubicBezTo>
                    <a:pt x="1560" y="21600"/>
                    <a:pt x="19091" y="21287"/>
                    <a:pt x="21090" y="21542"/>
                  </a:cubicBezTo>
                  <a:cubicBezTo>
                    <a:pt x="21175" y="18119"/>
                    <a:pt x="21202" y="17551"/>
                    <a:pt x="21175" y="14349"/>
                  </a:cubicBezTo>
                  <a:cubicBezTo>
                    <a:pt x="21134" y="9458"/>
                    <a:pt x="21471" y="5014"/>
                    <a:pt x="21281" y="131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" name="chenying0907 67"/>
            <p:cNvSpPr/>
            <p:nvPr/>
          </p:nvSpPr>
          <p:spPr>
            <a:xfrm>
              <a:off x="-1" y="0"/>
              <a:ext cx="2335461" cy="184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1" h="19061" extrusionOk="0">
                  <a:moveTo>
                    <a:pt x="902" y="18172"/>
                  </a:moveTo>
                  <a:cubicBezTo>
                    <a:pt x="357" y="17727"/>
                    <a:pt x="-200" y="12317"/>
                    <a:pt x="71" y="5707"/>
                  </a:cubicBezTo>
                  <a:cubicBezTo>
                    <a:pt x="379" y="-1823"/>
                    <a:pt x="1461" y="270"/>
                    <a:pt x="2010" y="259"/>
                  </a:cubicBezTo>
                  <a:cubicBezTo>
                    <a:pt x="7486" y="145"/>
                    <a:pt x="12959" y="733"/>
                    <a:pt x="18433" y="1907"/>
                  </a:cubicBezTo>
                  <a:cubicBezTo>
                    <a:pt x="19405" y="2115"/>
                    <a:pt x="21400" y="-2382"/>
                    <a:pt x="21308" y="14217"/>
                  </a:cubicBezTo>
                  <a:cubicBezTo>
                    <a:pt x="21311" y="19032"/>
                    <a:pt x="20486" y="19218"/>
                    <a:pt x="19999" y="19008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" name="chenying0907 68"/>
            <p:cNvSpPr/>
            <p:nvPr/>
          </p:nvSpPr>
          <p:spPr>
            <a:xfrm>
              <a:off x="1130300" y="1600199"/>
              <a:ext cx="16672" cy="3354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358" h="19845" extrusionOk="0">
                  <a:moveTo>
                    <a:pt x="0" y="0"/>
                  </a:moveTo>
                  <a:cubicBezTo>
                    <a:pt x="21600" y="4703"/>
                    <a:pt x="13319" y="10461"/>
                    <a:pt x="16331" y="15310"/>
                  </a:cubicBezTo>
                  <a:cubicBezTo>
                    <a:pt x="16793" y="16055"/>
                    <a:pt x="11256" y="21600"/>
                    <a:pt x="11542" y="19282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" name="chenying0907 69"/>
            <p:cNvSpPr/>
            <p:nvPr/>
          </p:nvSpPr>
          <p:spPr>
            <a:xfrm>
              <a:off x="990600" y="1955799"/>
              <a:ext cx="284801" cy="237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635" h="17669" extrusionOk="0">
                  <a:moveTo>
                    <a:pt x="13789" y="13529"/>
                  </a:moveTo>
                  <a:cubicBezTo>
                    <a:pt x="19485" y="4044"/>
                    <a:pt x="10745" y="-2666"/>
                    <a:pt x="4561" y="1034"/>
                  </a:cubicBezTo>
                  <a:cubicBezTo>
                    <a:pt x="-65" y="3803"/>
                    <a:pt x="-2115" y="11785"/>
                    <a:pt x="2972" y="15848"/>
                  </a:cubicBezTo>
                  <a:cubicBezTo>
                    <a:pt x="6834" y="18934"/>
                    <a:pt x="11071" y="18055"/>
                    <a:pt x="13789" y="13529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4431238" y="1508012"/>
            <a:ext cx="2360904" cy="2195308"/>
            <a:chOff x="4431238" y="1508012"/>
            <a:chExt cx="2360904" cy="2195308"/>
          </a:xfrm>
        </p:grpSpPr>
        <p:sp>
          <p:nvSpPr>
            <p:cNvPr id="17" name="chenying0907 201"/>
            <p:cNvSpPr/>
            <p:nvPr/>
          </p:nvSpPr>
          <p:spPr>
            <a:xfrm>
              <a:off x="4431238" y="1508012"/>
              <a:ext cx="2360904" cy="21953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10" y="4955"/>
                  </a:moveTo>
                  <a:cubicBezTo>
                    <a:pt x="18465" y="9425"/>
                    <a:pt x="18297" y="14113"/>
                    <a:pt x="21600" y="18296"/>
                  </a:cubicBezTo>
                  <a:cubicBezTo>
                    <a:pt x="14274" y="17484"/>
                    <a:pt x="12639" y="14333"/>
                    <a:pt x="6691" y="21600"/>
                  </a:cubicBezTo>
                  <a:cubicBezTo>
                    <a:pt x="10802" y="16578"/>
                    <a:pt x="3281" y="10613"/>
                    <a:pt x="0" y="8990"/>
                  </a:cubicBezTo>
                  <a:cubicBezTo>
                    <a:pt x="4976" y="11451"/>
                    <a:pt x="9737" y="4157"/>
                    <a:pt x="10108" y="0"/>
                  </a:cubicBezTo>
                  <a:cubicBezTo>
                    <a:pt x="12265" y="4785"/>
                    <a:pt x="16387" y="6388"/>
                    <a:pt x="21010" y="4955"/>
                  </a:cubicBezTo>
                  <a:close/>
                </a:path>
              </a:pathLst>
            </a:custGeom>
            <a:solidFill>
              <a:srgbClr val="FDD67A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378216" y="1833012"/>
              <a:ext cx="785793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zh-CN" sz="8000">
                  <a:solidFill>
                    <a:schemeClr val="tx2"/>
                  </a:solidFill>
                  <a:latin typeface="萝莉体 第二版" panose="02000500000000000000" pitchFamily="2" charset="-122"/>
                  <a:ea typeface="萝莉体 第二版" panose="02000500000000000000" pitchFamily="2" charset="-122"/>
                  <a:cs typeface="萝莉体 第二版" panose="02000500000000000000" pitchFamily="2" charset="-122"/>
                </a:rPr>
                <a:t>3</a:t>
              </a:r>
              <a:endParaRPr kumimoji="1" lang="zh-CN" altLang="en-US" sz="8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9008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2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70"/>
          <p:cNvGrpSpPr/>
          <p:nvPr/>
        </p:nvGrpSpPr>
        <p:grpSpPr>
          <a:xfrm>
            <a:off x="4716977" y="1502229"/>
            <a:ext cx="6897189" cy="5159827"/>
            <a:chOff x="0" y="0"/>
            <a:chExt cx="2335459" cy="2193537"/>
          </a:xfrm>
        </p:grpSpPr>
        <p:sp>
          <p:nvSpPr>
            <p:cNvPr id="12" name="chenying0907 66"/>
            <p:cNvSpPr/>
            <p:nvPr/>
          </p:nvSpPr>
          <p:spPr>
            <a:xfrm>
              <a:off x="88900" y="177800"/>
              <a:ext cx="2125877" cy="1425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9" h="21550" extrusionOk="0">
                  <a:moveTo>
                    <a:pt x="21281" y="131"/>
                  </a:moveTo>
                  <a:cubicBezTo>
                    <a:pt x="20628" y="31"/>
                    <a:pt x="2649" y="215"/>
                    <a:pt x="166" y="0"/>
                  </a:cubicBezTo>
                  <a:cubicBezTo>
                    <a:pt x="70" y="3334"/>
                    <a:pt x="43" y="6398"/>
                    <a:pt x="99" y="9794"/>
                  </a:cubicBezTo>
                  <a:cubicBezTo>
                    <a:pt x="201" y="15985"/>
                    <a:pt x="-129" y="17592"/>
                    <a:pt x="60" y="21542"/>
                  </a:cubicBezTo>
                  <a:cubicBezTo>
                    <a:pt x="1560" y="21600"/>
                    <a:pt x="19091" y="21287"/>
                    <a:pt x="21090" y="21542"/>
                  </a:cubicBezTo>
                  <a:cubicBezTo>
                    <a:pt x="21175" y="18119"/>
                    <a:pt x="21202" y="17551"/>
                    <a:pt x="21175" y="14349"/>
                  </a:cubicBezTo>
                  <a:cubicBezTo>
                    <a:pt x="21134" y="9458"/>
                    <a:pt x="21471" y="5014"/>
                    <a:pt x="21281" y="131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" name="chenying0907 67"/>
            <p:cNvSpPr/>
            <p:nvPr/>
          </p:nvSpPr>
          <p:spPr>
            <a:xfrm>
              <a:off x="-1" y="0"/>
              <a:ext cx="2335461" cy="184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1" h="19061" extrusionOk="0">
                  <a:moveTo>
                    <a:pt x="902" y="18172"/>
                  </a:moveTo>
                  <a:cubicBezTo>
                    <a:pt x="357" y="17727"/>
                    <a:pt x="-200" y="12317"/>
                    <a:pt x="71" y="5707"/>
                  </a:cubicBezTo>
                  <a:cubicBezTo>
                    <a:pt x="379" y="-1823"/>
                    <a:pt x="1461" y="270"/>
                    <a:pt x="2010" y="259"/>
                  </a:cubicBezTo>
                  <a:cubicBezTo>
                    <a:pt x="7486" y="145"/>
                    <a:pt x="12959" y="733"/>
                    <a:pt x="18433" y="1907"/>
                  </a:cubicBezTo>
                  <a:cubicBezTo>
                    <a:pt x="19405" y="2115"/>
                    <a:pt x="21400" y="-2382"/>
                    <a:pt x="21308" y="14217"/>
                  </a:cubicBezTo>
                  <a:cubicBezTo>
                    <a:pt x="21311" y="19032"/>
                    <a:pt x="20486" y="19218"/>
                    <a:pt x="19999" y="19008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" name="chenying0907 68"/>
            <p:cNvSpPr/>
            <p:nvPr/>
          </p:nvSpPr>
          <p:spPr>
            <a:xfrm>
              <a:off x="1130300" y="1600199"/>
              <a:ext cx="16672" cy="3354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358" h="19845" extrusionOk="0">
                  <a:moveTo>
                    <a:pt x="0" y="0"/>
                  </a:moveTo>
                  <a:cubicBezTo>
                    <a:pt x="21600" y="4703"/>
                    <a:pt x="13319" y="10461"/>
                    <a:pt x="16331" y="15310"/>
                  </a:cubicBezTo>
                  <a:cubicBezTo>
                    <a:pt x="16793" y="16055"/>
                    <a:pt x="11256" y="21600"/>
                    <a:pt x="11542" y="19282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" name="chenying0907 69"/>
            <p:cNvSpPr/>
            <p:nvPr/>
          </p:nvSpPr>
          <p:spPr>
            <a:xfrm>
              <a:off x="990600" y="1955799"/>
              <a:ext cx="284801" cy="237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635" h="17669" extrusionOk="0">
                  <a:moveTo>
                    <a:pt x="13789" y="13529"/>
                  </a:moveTo>
                  <a:cubicBezTo>
                    <a:pt x="19485" y="4044"/>
                    <a:pt x="10745" y="-2666"/>
                    <a:pt x="4561" y="1034"/>
                  </a:cubicBezTo>
                  <a:cubicBezTo>
                    <a:pt x="-65" y="3803"/>
                    <a:pt x="-2115" y="11785"/>
                    <a:pt x="2972" y="15848"/>
                  </a:cubicBezTo>
                  <a:cubicBezTo>
                    <a:pt x="6834" y="18934"/>
                    <a:pt x="11071" y="18055"/>
                    <a:pt x="13789" y="13529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16" name="chenying0907 148"/>
          <p:cNvSpPr/>
          <p:nvPr/>
        </p:nvSpPr>
        <p:spPr>
          <a:xfrm>
            <a:off x="804680" y="2318971"/>
            <a:ext cx="3912294" cy="115364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en-US" altLang="zh-CN" sz="2000"/>
              <a:t>4</a:t>
            </a:r>
            <a:r>
              <a:rPr lang="zh-CN" altLang="en-US" sz="2000"/>
              <a:t>月</a:t>
            </a:r>
            <a:r>
              <a:rPr lang="en-US" altLang="zh-CN" sz="2000"/>
              <a:t>13</a:t>
            </a:r>
            <a:r>
              <a:rPr lang="zh-CN" altLang="en-US" sz="2000"/>
              <a:t>日开完会当天，</a:t>
            </a:r>
            <a:r>
              <a:rPr lang="zh-CN" altLang="en-US" sz="2000" b="1"/>
              <a:t>美国国务卿布林肯</a:t>
            </a:r>
            <a:r>
              <a:rPr lang="zh-CN" altLang="en-US" sz="2000"/>
              <a:t>推特发文表示感谢日方处理福岛问题的努力。</a:t>
            </a:r>
            <a:endParaRPr sz="20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sp>
        <p:nvSpPr>
          <p:cNvPr id="17" name="chenying0907 148"/>
          <p:cNvSpPr/>
          <p:nvPr/>
        </p:nvSpPr>
        <p:spPr>
          <a:xfrm>
            <a:off x="804680" y="4032474"/>
            <a:ext cx="3912294" cy="7843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 b="1"/>
              <a:t>国际原子能机构</a:t>
            </a:r>
            <a:r>
              <a:rPr lang="en-US" altLang="zh-CN" sz="2000" b="1"/>
              <a:t>IAEA</a:t>
            </a:r>
            <a:r>
              <a:rPr lang="zh-CN" altLang="en-US" sz="2000"/>
              <a:t>表示日方的方案在技术层面可行。</a:t>
            </a:r>
            <a:endParaRPr sz="20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00FDBEE4-C88D-4258-9793-571DAEF56D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003" y="2129034"/>
            <a:ext cx="5629275" cy="1533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B3412582-1179-46E7-8595-B87C1D454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003" y="3747350"/>
            <a:ext cx="5629275" cy="1341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960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70"/>
          <p:cNvGrpSpPr/>
          <p:nvPr/>
        </p:nvGrpSpPr>
        <p:grpSpPr>
          <a:xfrm>
            <a:off x="4716977" y="1502229"/>
            <a:ext cx="6897189" cy="5159827"/>
            <a:chOff x="0" y="0"/>
            <a:chExt cx="2335459" cy="2193537"/>
          </a:xfrm>
        </p:grpSpPr>
        <p:sp>
          <p:nvSpPr>
            <p:cNvPr id="12" name="chenying0907 66"/>
            <p:cNvSpPr/>
            <p:nvPr/>
          </p:nvSpPr>
          <p:spPr>
            <a:xfrm>
              <a:off x="88900" y="177800"/>
              <a:ext cx="2125877" cy="1425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9" h="21550" extrusionOk="0">
                  <a:moveTo>
                    <a:pt x="21281" y="131"/>
                  </a:moveTo>
                  <a:cubicBezTo>
                    <a:pt x="20628" y="31"/>
                    <a:pt x="2649" y="215"/>
                    <a:pt x="166" y="0"/>
                  </a:cubicBezTo>
                  <a:cubicBezTo>
                    <a:pt x="70" y="3334"/>
                    <a:pt x="43" y="6398"/>
                    <a:pt x="99" y="9794"/>
                  </a:cubicBezTo>
                  <a:cubicBezTo>
                    <a:pt x="201" y="15985"/>
                    <a:pt x="-129" y="17592"/>
                    <a:pt x="60" y="21542"/>
                  </a:cubicBezTo>
                  <a:cubicBezTo>
                    <a:pt x="1560" y="21600"/>
                    <a:pt x="19091" y="21287"/>
                    <a:pt x="21090" y="21542"/>
                  </a:cubicBezTo>
                  <a:cubicBezTo>
                    <a:pt x="21175" y="18119"/>
                    <a:pt x="21202" y="17551"/>
                    <a:pt x="21175" y="14349"/>
                  </a:cubicBezTo>
                  <a:cubicBezTo>
                    <a:pt x="21134" y="9458"/>
                    <a:pt x="21471" y="5014"/>
                    <a:pt x="21281" y="131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" name="chenying0907 67"/>
            <p:cNvSpPr/>
            <p:nvPr/>
          </p:nvSpPr>
          <p:spPr>
            <a:xfrm>
              <a:off x="-1" y="0"/>
              <a:ext cx="2335461" cy="184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1" h="19061" extrusionOk="0">
                  <a:moveTo>
                    <a:pt x="902" y="18172"/>
                  </a:moveTo>
                  <a:cubicBezTo>
                    <a:pt x="357" y="17727"/>
                    <a:pt x="-200" y="12317"/>
                    <a:pt x="71" y="5707"/>
                  </a:cubicBezTo>
                  <a:cubicBezTo>
                    <a:pt x="379" y="-1823"/>
                    <a:pt x="1461" y="270"/>
                    <a:pt x="2010" y="259"/>
                  </a:cubicBezTo>
                  <a:cubicBezTo>
                    <a:pt x="7486" y="145"/>
                    <a:pt x="12959" y="733"/>
                    <a:pt x="18433" y="1907"/>
                  </a:cubicBezTo>
                  <a:cubicBezTo>
                    <a:pt x="19405" y="2115"/>
                    <a:pt x="21400" y="-2382"/>
                    <a:pt x="21308" y="14217"/>
                  </a:cubicBezTo>
                  <a:cubicBezTo>
                    <a:pt x="21311" y="19032"/>
                    <a:pt x="20486" y="19218"/>
                    <a:pt x="19999" y="19008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" name="chenying0907 68"/>
            <p:cNvSpPr/>
            <p:nvPr/>
          </p:nvSpPr>
          <p:spPr>
            <a:xfrm>
              <a:off x="1130300" y="1600199"/>
              <a:ext cx="16672" cy="3354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358" h="19845" extrusionOk="0">
                  <a:moveTo>
                    <a:pt x="0" y="0"/>
                  </a:moveTo>
                  <a:cubicBezTo>
                    <a:pt x="21600" y="4703"/>
                    <a:pt x="13319" y="10461"/>
                    <a:pt x="16331" y="15310"/>
                  </a:cubicBezTo>
                  <a:cubicBezTo>
                    <a:pt x="16793" y="16055"/>
                    <a:pt x="11256" y="21600"/>
                    <a:pt x="11542" y="19282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" name="chenying0907 69"/>
            <p:cNvSpPr/>
            <p:nvPr/>
          </p:nvSpPr>
          <p:spPr>
            <a:xfrm>
              <a:off x="990600" y="1955799"/>
              <a:ext cx="284801" cy="237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635" h="17669" extrusionOk="0">
                  <a:moveTo>
                    <a:pt x="13789" y="13529"/>
                  </a:moveTo>
                  <a:cubicBezTo>
                    <a:pt x="19485" y="4044"/>
                    <a:pt x="10745" y="-2666"/>
                    <a:pt x="4561" y="1034"/>
                  </a:cubicBezTo>
                  <a:cubicBezTo>
                    <a:pt x="-65" y="3803"/>
                    <a:pt x="-2115" y="11785"/>
                    <a:pt x="2972" y="15848"/>
                  </a:cubicBezTo>
                  <a:cubicBezTo>
                    <a:pt x="6834" y="18934"/>
                    <a:pt x="11071" y="18055"/>
                    <a:pt x="13789" y="13529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16" name="chenying0907 148"/>
          <p:cNvSpPr/>
          <p:nvPr/>
        </p:nvSpPr>
        <p:spPr>
          <a:xfrm>
            <a:off x="710820" y="2335618"/>
            <a:ext cx="3912294" cy="4202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/>
              <a:t>这事</a:t>
            </a:r>
            <a:r>
              <a:rPr lang="zh-CN" altLang="en-US" sz="2000" b="1"/>
              <a:t>去年就有苗头</a:t>
            </a:r>
            <a:r>
              <a:rPr lang="zh-CN" altLang="en-US" sz="2000"/>
              <a:t>了。</a:t>
            </a:r>
            <a:endParaRPr sz="20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sp>
        <p:nvSpPr>
          <p:cNvPr id="17" name="chenying0907 148"/>
          <p:cNvSpPr/>
          <p:nvPr/>
        </p:nvSpPr>
        <p:spPr>
          <a:xfrm>
            <a:off x="710820" y="3593133"/>
            <a:ext cx="3912294" cy="7843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/>
              <a:t>再往前看看，</a:t>
            </a:r>
            <a:r>
              <a:rPr lang="en-US" altLang="zh-CN" sz="2000" b="1"/>
              <a:t>2013</a:t>
            </a:r>
            <a:r>
              <a:rPr lang="zh-CN" altLang="en-US" sz="2000" b="1"/>
              <a:t>年到</a:t>
            </a:r>
            <a:r>
              <a:rPr lang="en-US" altLang="zh-CN" sz="2000" b="1"/>
              <a:t>2014</a:t>
            </a:r>
            <a:r>
              <a:rPr lang="zh-CN" altLang="en-US" sz="2000" b="1"/>
              <a:t>年就“不小心”漏了好几百吨了</a:t>
            </a:r>
            <a:r>
              <a:rPr lang="zh-CN" altLang="en-US" sz="2000"/>
              <a:t>。</a:t>
            </a:r>
            <a:endParaRPr sz="20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FC7316A-A821-4E25-8105-DF4EE7DC0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5739" y="2510674"/>
            <a:ext cx="5905804" cy="222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006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henying0907 148"/>
          <p:cNvSpPr/>
          <p:nvPr/>
        </p:nvSpPr>
        <p:spPr>
          <a:xfrm>
            <a:off x="7050895" y="1097221"/>
            <a:ext cx="4457482" cy="7843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再仔细琢磨琢磨美国的态度，</a:t>
            </a:r>
            <a:endParaRPr lang="en-US" altLang="zh-CN" sz="20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真有够</a:t>
            </a:r>
            <a:r>
              <a:rPr lang="zh-CN" altLang="en-US" sz="20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耐人寻味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的。</a:t>
            </a:r>
          </a:p>
        </p:txBody>
      </p:sp>
      <p:sp>
        <p:nvSpPr>
          <p:cNvPr id="78" name="chenying0907 148"/>
          <p:cNvSpPr/>
          <p:nvPr/>
        </p:nvSpPr>
        <p:spPr>
          <a:xfrm>
            <a:off x="7050895" y="2199725"/>
            <a:ext cx="4588111" cy="22616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en-US" altLang="zh-CN" sz="20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2013</a:t>
            </a:r>
            <a:r>
              <a:rPr lang="zh-CN" altLang="en-US" sz="20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年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，奥巴马一边他多次表示日本的福岛悲剧让人伤心欲绝；一边他严厉</a:t>
            </a:r>
            <a:r>
              <a:rPr lang="zh-CN" altLang="en-US" sz="20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禁止美国军队参与救援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。一边他赞扬日本处理福岛核事故很努力，一边他马上回国表示要</a:t>
            </a:r>
            <a:r>
              <a:rPr lang="zh-CN" altLang="en-US" sz="20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以日本福岛核电站为戒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，发展新一代核电站技术。</a:t>
            </a:r>
          </a:p>
        </p:txBody>
      </p:sp>
      <p:sp>
        <p:nvSpPr>
          <p:cNvPr id="79" name="chenying0907 148"/>
          <p:cNvSpPr/>
          <p:nvPr/>
        </p:nvSpPr>
        <p:spPr>
          <a:xfrm>
            <a:off x="7050894" y="4821607"/>
            <a:ext cx="4457481" cy="115364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en-US" altLang="zh-CN" sz="20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2021</a:t>
            </a:r>
            <a:r>
              <a:rPr lang="zh-CN" altLang="en-US" sz="20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年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，美国感谢日本的努力，然后美国食品药品监管局决定</a:t>
            </a:r>
            <a:r>
              <a:rPr lang="zh-CN" altLang="en-US" sz="20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禁止进口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日本肉蛋奶鱼、植物、菌类制品。</a:t>
            </a:r>
          </a:p>
        </p:txBody>
      </p:sp>
      <p:grpSp>
        <p:nvGrpSpPr>
          <p:cNvPr id="80" name="Group 97"/>
          <p:cNvGrpSpPr/>
          <p:nvPr/>
        </p:nvGrpSpPr>
        <p:grpSpPr>
          <a:xfrm>
            <a:off x="5669508" y="2971181"/>
            <a:ext cx="841408" cy="847492"/>
            <a:chOff x="0" y="0"/>
            <a:chExt cx="1126781" cy="1134929"/>
          </a:xfrm>
        </p:grpSpPr>
        <p:sp>
          <p:nvSpPr>
            <p:cNvPr id="81" name="chenying0907 91"/>
            <p:cNvSpPr/>
            <p:nvPr/>
          </p:nvSpPr>
          <p:spPr>
            <a:xfrm>
              <a:off x="0" y="-1"/>
              <a:ext cx="1126782" cy="11349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85" h="20366" extrusionOk="0">
                  <a:moveTo>
                    <a:pt x="462" y="7030"/>
                  </a:moveTo>
                  <a:cubicBezTo>
                    <a:pt x="-827" y="11175"/>
                    <a:pt x="624" y="16012"/>
                    <a:pt x="4309" y="18639"/>
                  </a:cubicBezTo>
                  <a:cubicBezTo>
                    <a:pt x="7649" y="21021"/>
                    <a:pt x="13814" y="21021"/>
                    <a:pt x="17013" y="18131"/>
                  </a:cubicBezTo>
                  <a:cubicBezTo>
                    <a:pt x="20235" y="15220"/>
                    <a:pt x="20773" y="8870"/>
                    <a:pt x="18940" y="5211"/>
                  </a:cubicBezTo>
                  <a:cubicBezTo>
                    <a:pt x="16927" y="1194"/>
                    <a:pt x="12375" y="-579"/>
                    <a:pt x="8066" y="167"/>
                  </a:cubicBezTo>
                  <a:cubicBezTo>
                    <a:pt x="5348" y="637"/>
                    <a:pt x="3022" y="2359"/>
                    <a:pt x="1544" y="4688"/>
                  </a:cubicBezTo>
                  <a:cubicBezTo>
                    <a:pt x="1075" y="5427"/>
                    <a:pt x="715" y="6215"/>
                    <a:pt x="462" y="7030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2" name="chenying0907 92"/>
            <p:cNvSpPr/>
            <p:nvPr/>
          </p:nvSpPr>
          <p:spPr>
            <a:xfrm>
              <a:off x="152400" y="127000"/>
              <a:ext cx="831400" cy="8403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729" h="20573" extrusionOk="0">
                  <a:moveTo>
                    <a:pt x="11" y="10680"/>
                  </a:moveTo>
                  <a:cubicBezTo>
                    <a:pt x="231" y="14731"/>
                    <a:pt x="2351" y="18721"/>
                    <a:pt x="5908" y="20104"/>
                  </a:cubicBezTo>
                  <a:cubicBezTo>
                    <a:pt x="8259" y="21018"/>
                    <a:pt x="11960" y="20490"/>
                    <a:pt x="14181" y="19429"/>
                  </a:cubicBezTo>
                  <a:cubicBezTo>
                    <a:pt x="21472" y="15948"/>
                    <a:pt x="19352" y="2772"/>
                    <a:pt x="12373" y="457"/>
                  </a:cubicBezTo>
                  <a:cubicBezTo>
                    <a:pt x="9242" y="-582"/>
                    <a:pt x="4673" y="101"/>
                    <a:pt x="2495" y="3000"/>
                  </a:cubicBezTo>
                  <a:cubicBezTo>
                    <a:pt x="1013" y="4972"/>
                    <a:pt x="-128" y="8117"/>
                    <a:pt x="11" y="10680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83" name="Group 96"/>
            <p:cNvGrpSpPr/>
            <p:nvPr/>
          </p:nvGrpSpPr>
          <p:grpSpPr>
            <a:xfrm>
              <a:off x="406400" y="304800"/>
              <a:ext cx="366917" cy="419398"/>
              <a:chOff x="0" y="0"/>
              <a:chExt cx="366916" cy="419397"/>
            </a:xfrm>
          </p:grpSpPr>
          <p:sp>
            <p:nvSpPr>
              <p:cNvPr id="84" name="chenying0907 93"/>
              <p:cNvSpPr/>
              <p:nvPr/>
            </p:nvSpPr>
            <p:spPr>
              <a:xfrm>
                <a:off x="101599" y="190499"/>
                <a:ext cx="149091" cy="1459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6832" h="17791" extrusionOk="0">
                    <a:moveTo>
                      <a:pt x="9796" y="17167"/>
                    </a:moveTo>
                    <a:cubicBezTo>
                      <a:pt x="16520" y="14516"/>
                      <a:pt x="20188" y="5138"/>
                      <a:pt x="12617" y="1065"/>
                    </a:cubicBezTo>
                    <a:cubicBezTo>
                      <a:pt x="7309" y="-1789"/>
                      <a:pt x="2010" y="1387"/>
                      <a:pt x="406" y="7113"/>
                    </a:cubicBezTo>
                    <a:cubicBezTo>
                      <a:pt x="-1412" y="13601"/>
                      <a:pt x="3086" y="19811"/>
                      <a:pt x="9796" y="17167"/>
                    </a:cubicBezTo>
                    <a:close/>
                  </a:path>
                </a:pathLst>
              </a:custGeom>
              <a:solidFill>
                <a:srgbClr val="FDD67A"/>
              </a:solidFill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85" name="chenying0907 94"/>
              <p:cNvSpPr/>
              <p:nvPr/>
            </p:nvSpPr>
            <p:spPr>
              <a:xfrm>
                <a:off x="228600" y="317500"/>
                <a:ext cx="138317" cy="1018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7895" y="9106"/>
                      <a:pt x="13195" y="13108"/>
                      <a:pt x="21600" y="21600"/>
                    </a:cubicBezTo>
                  </a:path>
                </a:pathLst>
              </a:custGeom>
              <a:no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86" name="chenying0907 95"/>
              <p:cNvSpPr/>
              <p:nvPr/>
            </p:nvSpPr>
            <p:spPr>
              <a:xfrm>
                <a:off x="0" y="0"/>
                <a:ext cx="120670" cy="2117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14000" y="15637"/>
                      <a:pt x="5203" y="6721"/>
                      <a:pt x="0" y="0"/>
                    </a:cubicBezTo>
                  </a:path>
                </a:pathLst>
              </a:custGeom>
              <a:no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grpSp>
        <p:nvGrpSpPr>
          <p:cNvPr id="87" name="Group 133"/>
          <p:cNvGrpSpPr/>
          <p:nvPr/>
        </p:nvGrpSpPr>
        <p:grpSpPr>
          <a:xfrm>
            <a:off x="5617030" y="1191456"/>
            <a:ext cx="904098" cy="910638"/>
            <a:chOff x="0" y="0"/>
            <a:chExt cx="1210734" cy="1219492"/>
          </a:xfrm>
        </p:grpSpPr>
        <p:grpSp>
          <p:nvGrpSpPr>
            <p:cNvPr id="88" name="Group 130"/>
            <p:cNvGrpSpPr/>
            <p:nvPr/>
          </p:nvGrpSpPr>
          <p:grpSpPr>
            <a:xfrm>
              <a:off x="381000" y="114299"/>
              <a:ext cx="430138" cy="981840"/>
              <a:chOff x="0" y="0"/>
              <a:chExt cx="430137" cy="981838"/>
            </a:xfrm>
          </p:grpSpPr>
          <p:sp>
            <p:nvSpPr>
              <p:cNvPr id="91" name="chenying0907 128"/>
              <p:cNvSpPr/>
              <p:nvPr/>
            </p:nvSpPr>
            <p:spPr>
              <a:xfrm>
                <a:off x="0" y="152399"/>
                <a:ext cx="430138" cy="673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2966" h="14861" extrusionOk="0">
                    <a:moveTo>
                      <a:pt x="12966" y="2126"/>
                    </a:moveTo>
                    <a:cubicBezTo>
                      <a:pt x="8862" y="-2957"/>
                      <a:pt x="-2646" y="2081"/>
                      <a:pt x="6558" y="6720"/>
                    </a:cubicBezTo>
                    <a:cubicBezTo>
                      <a:pt x="18954" y="12968"/>
                      <a:pt x="3567" y="18643"/>
                      <a:pt x="0" y="11622"/>
                    </a:cubicBezTo>
                  </a:path>
                </a:pathLst>
              </a:custGeom>
              <a:no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2" name="chenying0907 129"/>
              <p:cNvSpPr/>
              <p:nvPr/>
            </p:nvSpPr>
            <p:spPr>
              <a:xfrm>
                <a:off x="139700" y="0"/>
                <a:ext cx="193425" cy="9818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778" h="21257" extrusionOk="0">
                    <a:moveTo>
                      <a:pt x="20778" y="0"/>
                    </a:moveTo>
                    <a:cubicBezTo>
                      <a:pt x="18319" y="7572"/>
                      <a:pt x="17046" y="12672"/>
                      <a:pt x="2603" y="19810"/>
                    </a:cubicBezTo>
                    <a:cubicBezTo>
                      <a:pt x="5993" y="18040"/>
                      <a:pt x="-822" y="21600"/>
                      <a:pt x="84" y="21230"/>
                    </a:cubicBezTo>
                  </a:path>
                </a:pathLst>
              </a:custGeom>
              <a:no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89" name="chenying0907 131"/>
            <p:cNvSpPr/>
            <p:nvPr/>
          </p:nvSpPr>
          <p:spPr>
            <a:xfrm>
              <a:off x="0" y="-1"/>
              <a:ext cx="1210735" cy="1219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85" h="20366" extrusionOk="0">
                  <a:moveTo>
                    <a:pt x="462" y="7030"/>
                  </a:moveTo>
                  <a:cubicBezTo>
                    <a:pt x="-827" y="11175"/>
                    <a:pt x="624" y="16012"/>
                    <a:pt x="4309" y="18639"/>
                  </a:cubicBezTo>
                  <a:cubicBezTo>
                    <a:pt x="7649" y="21021"/>
                    <a:pt x="13815" y="21021"/>
                    <a:pt x="17013" y="18131"/>
                  </a:cubicBezTo>
                  <a:cubicBezTo>
                    <a:pt x="20235" y="15220"/>
                    <a:pt x="20773" y="8870"/>
                    <a:pt x="18940" y="5211"/>
                  </a:cubicBezTo>
                  <a:cubicBezTo>
                    <a:pt x="16928" y="1194"/>
                    <a:pt x="12375" y="-579"/>
                    <a:pt x="8066" y="167"/>
                  </a:cubicBezTo>
                  <a:cubicBezTo>
                    <a:pt x="5348" y="637"/>
                    <a:pt x="3022" y="2359"/>
                    <a:pt x="1544" y="4688"/>
                  </a:cubicBezTo>
                  <a:cubicBezTo>
                    <a:pt x="1075" y="5427"/>
                    <a:pt x="715" y="6215"/>
                    <a:pt x="462" y="7030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0" name="chenying0907 132"/>
            <p:cNvSpPr/>
            <p:nvPr/>
          </p:nvSpPr>
          <p:spPr>
            <a:xfrm>
              <a:off x="101599" y="101600"/>
              <a:ext cx="992366" cy="999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85" h="20366" extrusionOk="0">
                  <a:moveTo>
                    <a:pt x="462" y="7030"/>
                  </a:moveTo>
                  <a:cubicBezTo>
                    <a:pt x="-827" y="11175"/>
                    <a:pt x="624" y="16012"/>
                    <a:pt x="4309" y="18639"/>
                  </a:cubicBezTo>
                  <a:cubicBezTo>
                    <a:pt x="7649" y="21021"/>
                    <a:pt x="13815" y="21021"/>
                    <a:pt x="17013" y="18131"/>
                  </a:cubicBezTo>
                  <a:cubicBezTo>
                    <a:pt x="20235" y="15220"/>
                    <a:pt x="20773" y="8871"/>
                    <a:pt x="18940" y="5211"/>
                  </a:cubicBezTo>
                  <a:cubicBezTo>
                    <a:pt x="16928" y="1194"/>
                    <a:pt x="12375" y="-579"/>
                    <a:pt x="8066" y="167"/>
                  </a:cubicBezTo>
                  <a:cubicBezTo>
                    <a:pt x="5348" y="637"/>
                    <a:pt x="3022" y="2359"/>
                    <a:pt x="1544" y="4688"/>
                  </a:cubicBezTo>
                  <a:cubicBezTo>
                    <a:pt x="1075" y="5427"/>
                    <a:pt x="715" y="6215"/>
                    <a:pt x="462" y="7030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93" name="Group 146"/>
          <p:cNvGrpSpPr/>
          <p:nvPr/>
        </p:nvGrpSpPr>
        <p:grpSpPr>
          <a:xfrm rot="310065">
            <a:off x="5801846" y="4589312"/>
            <a:ext cx="719952" cy="1040434"/>
            <a:chOff x="0" y="0"/>
            <a:chExt cx="500919" cy="723900"/>
          </a:xfrm>
        </p:grpSpPr>
        <p:sp>
          <p:nvSpPr>
            <p:cNvPr id="94" name="chenying0907 143"/>
            <p:cNvSpPr/>
            <p:nvPr/>
          </p:nvSpPr>
          <p:spPr>
            <a:xfrm>
              <a:off x="0" y="0"/>
              <a:ext cx="474831" cy="4562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316"/>
                  </a:moveTo>
                  <a:cubicBezTo>
                    <a:pt x="5888" y="13645"/>
                    <a:pt x="11503" y="17684"/>
                    <a:pt x="16232" y="21600"/>
                  </a:cubicBezTo>
                  <a:cubicBezTo>
                    <a:pt x="16985" y="16423"/>
                    <a:pt x="19304" y="12172"/>
                    <a:pt x="21600" y="7420"/>
                  </a:cubicBezTo>
                  <a:cubicBezTo>
                    <a:pt x="17493" y="4709"/>
                    <a:pt x="12412" y="2554"/>
                    <a:pt x="8179" y="0"/>
                  </a:cubicBezTo>
                  <a:cubicBezTo>
                    <a:pt x="5844" y="3147"/>
                    <a:pt x="0" y="12316"/>
                    <a:pt x="0" y="12316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5" name="chenying0907 144"/>
            <p:cNvSpPr/>
            <p:nvPr/>
          </p:nvSpPr>
          <p:spPr>
            <a:xfrm>
              <a:off x="342900" y="152400"/>
              <a:ext cx="158020" cy="5599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30" h="21600" extrusionOk="0">
                  <a:moveTo>
                    <a:pt x="17632" y="0"/>
                  </a:moveTo>
                  <a:cubicBezTo>
                    <a:pt x="17672" y="1883"/>
                    <a:pt x="18707" y="3743"/>
                    <a:pt x="19500" y="5607"/>
                  </a:cubicBezTo>
                  <a:cubicBezTo>
                    <a:pt x="20225" y="7310"/>
                    <a:pt x="19865" y="8992"/>
                    <a:pt x="20496" y="10675"/>
                  </a:cubicBezTo>
                  <a:cubicBezTo>
                    <a:pt x="20714" y="11254"/>
                    <a:pt x="21600" y="11759"/>
                    <a:pt x="21057" y="12344"/>
                  </a:cubicBezTo>
                  <a:cubicBezTo>
                    <a:pt x="20544" y="12895"/>
                    <a:pt x="18844" y="13467"/>
                    <a:pt x="17906" y="13967"/>
                  </a:cubicBezTo>
                  <a:cubicBezTo>
                    <a:pt x="15596" y="15199"/>
                    <a:pt x="12452" y="16407"/>
                    <a:pt x="10966" y="17735"/>
                  </a:cubicBezTo>
                  <a:cubicBezTo>
                    <a:pt x="9458" y="19083"/>
                    <a:pt x="7264" y="20323"/>
                    <a:pt x="5084" y="21600"/>
                  </a:cubicBezTo>
                  <a:cubicBezTo>
                    <a:pt x="3063" y="19220"/>
                    <a:pt x="3169" y="16730"/>
                    <a:pt x="2107" y="14321"/>
                  </a:cubicBezTo>
                  <a:cubicBezTo>
                    <a:pt x="1637" y="13255"/>
                    <a:pt x="1880" y="11987"/>
                    <a:pt x="0" y="11022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6" name="chenying0907 145"/>
            <p:cNvSpPr/>
            <p:nvPr/>
          </p:nvSpPr>
          <p:spPr>
            <a:xfrm>
              <a:off x="0" y="254000"/>
              <a:ext cx="376945" cy="4699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16" h="21600" extrusionOk="0">
                  <a:moveTo>
                    <a:pt x="10" y="0"/>
                  </a:moveTo>
                  <a:cubicBezTo>
                    <a:pt x="-84" y="1921"/>
                    <a:pt x="516" y="3484"/>
                    <a:pt x="778" y="5371"/>
                  </a:cubicBezTo>
                  <a:cubicBezTo>
                    <a:pt x="1042" y="7277"/>
                    <a:pt x="1010" y="9208"/>
                    <a:pt x="1492" y="11093"/>
                  </a:cubicBezTo>
                  <a:cubicBezTo>
                    <a:pt x="1693" y="11876"/>
                    <a:pt x="1866" y="12041"/>
                    <a:pt x="2719" y="12593"/>
                  </a:cubicBezTo>
                  <a:cubicBezTo>
                    <a:pt x="5572" y="14437"/>
                    <a:pt x="8919" y="15648"/>
                    <a:pt x="11743" y="17491"/>
                  </a:cubicBezTo>
                  <a:cubicBezTo>
                    <a:pt x="14563" y="19333"/>
                    <a:pt x="18557" y="19826"/>
                    <a:pt x="21516" y="21600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B378CC43-DD06-4FC0-8DCF-BADA80FB8D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2262" y="1356907"/>
            <a:ext cx="3118452" cy="415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614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  <p:bldP spid="78" grpId="0"/>
      <p:bldP spid="7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enying0907 148"/>
          <p:cNvSpPr/>
          <p:nvPr/>
        </p:nvSpPr>
        <p:spPr>
          <a:xfrm>
            <a:off x="7617397" y="3685573"/>
            <a:ext cx="3087156" cy="152298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毕竟，只要没有道德，</a:t>
            </a:r>
            <a:endParaRPr lang="en-US" altLang="zh-CN" sz="2000" b="1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就不会被道德绑架。</a:t>
            </a:r>
            <a:endParaRPr lang="en-US" altLang="zh-CN" sz="2000" b="1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只要问题上升到全人类，</a:t>
            </a:r>
            <a:endParaRPr lang="en-US" altLang="zh-CN" sz="2000" b="1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问题就不用自己解决。</a:t>
            </a:r>
            <a:endParaRPr sz="2000" b="1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811614" y="1719072"/>
            <a:ext cx="469872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zh-CN" altLang="en-US" sz="3200">
                <a:solidFill>
                  <a:schemeClr val="tx2">
                    <a:lumMod val="75000"/>
                  </a:schemeClr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事到如今，把篓子捅出去</a:t>
            </a:r>
            <a:endParaRPr kumimoji="1" lang="en-US" altLang="zh-CN" sz="3200">
              <a:solidFill>
                <a:schemeClr val="tx2">
                  <a:lumMod val="75000"/>
                </a:schemeClr>
              </a:solidFill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algn="r"/>
            <a:r>
              <a:rPr kumimoji="1" lang="zh-CN" altLang="en-US" sz="3200">
                <a:solidFill>
                  <a:schemeClr val="tx2">
                    <a:lumMod val="75000"/>
                  </a:schemeClr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反而是解决问题的好方法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53304CA-25FD-4F44-AF2C-1A4BC5BC814C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43"/>
          <a:stretch/>
        </p:blipFill>
        <p:spPr bwMode="auto">
          <a:xfrm>
            <a:off x="1295618" y="554809"/>
            <a:ext cx="5274310" cy="60096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07654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4618672" y="4296253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3600">
                <a:solidFill>
                  <a:schemeClr val="tx2">
                    <a:lumMod val="75000"/>
                  </a:schemeClr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我们能做什么</a:t>
            </a:r>
          </a:p>
        </p:txBody>
      </p:sp>
      <p:grpSp>
        <p:nvGrpSpPr>
          <p:cNvPr id="11" name="Group 70"/>
          <p:cNvGrpSpPr/>
          <p:nvPr/>
        </p:nvGrpSpPr>
        <p:grpSpPr>
          <a:xfrm>
            <a:off x="1798278" y="-226774"/>
            <a:ext cx="8602626" cy="8079856"/>
            <a:chOff x="0" y="0"/>
            <a:chExt cx="2335459" cy="2193537"/>
          </a:xfrm>
        </p:grpSpPr>
        <p:sp>
          <p:nvSpPr>
            <p:cNvPr id="12" name="chenying0907 66"/>
            <p:cNvSpPr/>
            <p:nvPr/>
          </p:nvSpPr>
          <p:spPr>
            <a:xfrm>
              <a:off x="88900" y="177800"/>
              <a:ext cx="2125877" cy="1425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9" h="21550" extrusionOk="0">
                  <a:moveTo>
                    <a:pt x="21281" y="131"/>
                  </a:moveTo>
                  <a:cubicBezTo>
                    <a:pt x="20628" y="31"/>
                    <a:pt x="2649" y="215"/>
                    <a:pt x="166" y="0"/>
                  </a:cubicBezTo>
                  <a:cubicBezTo>
                    <a:pt x="70" y="3334"/>
                    <a:pt x="43" y="6398"/>
                    <a:pt x="99" y="9794"/>
                  </a:cubicBezTo>
                  <a:cubicBezTo>
                    <a:pt x="201" y="15985"/>
                    <a:pt x="-129" y="17592"/>
                    <a:pt x="60" y="21542"/>
                  </a:cubicBezTo>
                  <a:cubicBezTo>
                    <a:pt x="1560" y="21600"/>
                    <a:pt x="19091" y="21287"/>
                    <a:pt x="21090" y="21542"/>
                  </a:cubicBezTo>
                  <a:cubicBezTo>
                    <a:pt x="21175" y="18119"/>
                    <a:pt x="21202" y="17551"/>
                    <a:pt x="21175" y="14349"/>
                  </a:cubicBezTo>
                  <a:cubicBezTo>
                    <a:pt x="21134" y="9458"/>
                    <a:pt x="21471" y="5014"/>
                    <a:pt x="21281" y="131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" name="chenying0907 67"/>
            <p:cNvSpPr/>
            <p:nvPr/>
          </p:nvSpPr>
          <p:spPr>
            <a:xfrm>
              <a:off x="-1" y="0"/>
              <a:ext cx="2335461" cy="184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1" h="19061" extrusionOk="0">
                  <a:moveTo>
                    <a:pt x="902" y="18172"/>
                  </a:moveTo>
                  <a:cubicBezTo>
                    <a:pt x="357" y="17727"/>
                    <a:pt x="-200" y="12317"/>
                    <a:pt x="71" y="5707"/>
                  </a:cubicBezTo>
                  <a:cubicBezTo>
                    <a:pt x="379" y="-1823"/>
                    <a:pt x="1461" y="270"/>
                    <a:pt x="2010" y="259"/>
                  </a:cubicBezTo>
                  <a:cubicBezTo>
                    <a:pt x="7486" y="145"/>
                    <a:pt x="12959" y="733"/>
                    <a:pt x="18433" y="1907"/>
                  </a:cubicBezTo>
                  <a:cubicBezTo>
                    <a:pt x="19405" y="2115"/>
                    <a:pt x="21400" y="-2382"/>
                    <a:pt x="21308" y="14217"/>
                  </a:cubicBezTo>
                  <a:cubicBezTo>
                    <a:pt x="21311" y="19032"/>
                    <a:pt x="20486" y="19218"/>
                    <a:pt x="19999" y="19008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" name="chenying0907 68"/>
            <p:cNvSpPr/>
            <p:nvPr/>
          </p:nvSpPr>
          <p:spPr>
            <a:xfrm>
              <a:off x="1130300" y="1600199"/>
              <a:ext cx="16672" cy="3354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358" h="19845" extrusionOk="0">
                  <a:moveTo>
                    <a:pt x="0" y="0"/>
                  </a:moveTo>
                  <a:cubicBezTo>
                    <a:pt x="21600" y="4703"/>
                    <a:pt x="13319" y="10461"/>
                    <a:pt x="16331" y="15310"/>
                  </a:cubicBezTo>
                  <a:cubicBezTo>
                    <a:pt x="16793" y="16055"/>
                    <a:pt x="11256" y="21600"/>
                    <a:pt x="11542" y="19282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" name="chenying0907 69"/>
            <p:cNvSpPr/>
            <p:nvPr/>
          </p:nvSpPr>
          <p:spPr>
            <a:xfrm>
              <a:off x="990600" y="1955799"/>
              <a:ext cx="284801" cy="237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635" h="17669" extrusionOk="0">
                  <a:moveTo>
                    <a:pt x="13789" y="13529"/>
                  </a:moveTo>
                  <a:cubicBezTo>
                    <a:pt x="19485" y="4044"/>
                    <a:pt x="10745" y="-2666"/>
                    <a:pt x="4561" y="1034"/>
                  </a:cubicBezTo>
                  <a:cubicBezTo>
                    <a:pt x="-65" y="3803"/>
                    <a:pt x="-2115" y="11785"/>
                    <a:pt x="2972" y="15848"/>
                  </a:cubicBezTo>
                  <a:cubicBezTo>
                    <a:pt x="6834" y="18934"/>
                    <a:pt x="11071" y="18055"/>
                    <a:pt x="13789" y="13529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4431238" y="1508012"/>
            <a:ext cx="2360904" cy="2195308"/>
            <a:chOff x="4431238" y="1508012"/>
            <a:chExt cx="2360904" cy="2195308"/>
          </a:xfrm>
        </p:grpSpPr>
        <p:sp>
          <p:nvSpPr>
            <p:cNvPr id="17" name="chenying0907 201"/>
            <p:cNvSpPr/>
            <p:nvPr/>
          </p:nvSpPr>
          <p:spPr>
            <a:xfrm>
              <a:off x="4431238" y="1508012"/>
              <a:ext cx="2360904" cy="21953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10" y="4955"/>
                  </a:moveTo>
                  <a:cubicBezTo>
                    <a:pt x="18465" y="9425"/>
                    <a:pt x="18297" y="14113"/>
                    <a:pt x="21600" y="18296"/>
                  </a:cubicBezTo>
                  <a:cubicBezTo>
                    <a:pt x="14274" y="17484"/>
                    <a:pt x="12639" y="14333"/>
                    <a:pt x="6691" y="21600"/>
                  </a:cubicBezTo>
                  <a:cubicBezTo>
                    <a:pt x="10802" y="16578"/>
                    <a:pt x="3281" y="10613"/>
                    <a:pt x="0" y="8990"/>
                  </a:cubicBezTo>
                  <a:cubicBezTo>
                    <a:pt x="4976" y="11451"/>
                    <a:pt x="9737" y="4157"/>
                    <a:pt x="10108" y="0"/>
                  </a:cubicBezTo>
                  <a:cubicBezTo>
                    <a:pt x="12265" y="4785"/>
                    <a:pt x="16387" y="6388"/>
                    <a:pt x="21010" y="4955"/>
                  </a:cubicBezTo>
                  <a:close/>
                </a:path>
              </a:pathLst>
            </a:custGeom>
            <a:solidFill>
              <a:srgbClr val="FDD67A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378216" y="1833012"/>
              <a:ext cx="785793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zh-CN" sz="8000">
                  <a:solidFill>
                    <a:schemeClr val="tx2"/>
                  </a:solidFill>
                  <a:latin typeface="萝莉体 第二版" panose="02000500000000000000" pitchFamily="2" charset="-122"/>
                  <a:ea typeface="萝莉体 第二版" panose="02000500000000000000" pitchFamily="2" charset="-122"/>
                  <a:cs typeface="萝莉体 第二版" panose="02000500000000000000" pitchFamily="2" charset="-122"/>
                </a:rPr>
                <a:t>4</a:t>
              </a:r>
              <a:endParaRPr kumimoji="1" lang="zh-CN" altLang="en-US" sz="8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0872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2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henying0907 148"/>
          <p:cNvSpPr/>
          <p:nvPr/>
        </p:nvSpPr>
        <p:spPr>
          <a:xfrm>
            <a:off x="1175657" y="3851654"/>
            <a:ext cx="3419015" cy="12087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3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警惕出现信息错乱的自媒体</a:t>
            </a:r>
            <a:r>
              <a:rPr lang="en-US" sz="3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 </a:t>
            </a:r>
            <a:endParaRPr sz="32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sp>
        <p:nvSpPr>
          <p:cNvPr id="61" name="chenying0907 148"/>
          <p:cNvSpPr/>
          <p:nvPr/>
        </p:nvSpPr>
        <p:spPr>
          <a:xfrm>
            <a:off x="5138723" y="3851654"/>
            <a:ext cx="2858655" cy="17996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3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不被日方的假数据迷惑，</a:t>
            </a:r>
            <a:endParaRPr lang="en-US" altLang="zh-CN" sz="32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3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相信中国政府</a:t>
            </a:r>
            <a:endParaRPr sz="32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sp>
        <p:nvSpPr>
          <p:cNvPr id="63" name="chenying0907 148"/>
          <p:cNvSpPr/>
          <p:nvPr/>
        </p:nvSpPr>
        <p:spPr>
          <a:xfrm>
            <a:off x="8522488" y="3754117"/>
            <a:ext cx="2858655" cy="29815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3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密切关注事态，努力学习，不让这样奇葩的事情发生在自己的国家</a:t>
            </a:r>
            <a:endParaRPr sz="32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grpSp>
        <p:nvGrpSpPr>
          <p:cNvPr id="64" name="Group 98"/>
          <p:cNvGrpSpPr/>
          <p:nvPr/>
        </p:nvGrpSpPr>
        <p:grpSpPr>
          <a:xfrm>
            <a:off x="8975025" y="2058006"/>
            <a:ext cx="1313377" cy="1642861"/>
            <a:chOff x="0" y="0"/>
            <a:chExt cx="1561716" cy="1953500"/>
          </a:xfrm>
        </p:grpSpPr>
        <p:grpSp>
          <p:nvGrpSpPr>
            <p:cNvPr id="65" name="Group 90"/>
            <p:cNvGrpSpPr/>
            <p:nvPr/>
          </p:nvGrpSpPr>
          <p:grpSpPr>
            <a:xfrm>
              <a:off x="622299" y="723900"/>
              <a:ext cx="539187" cy="576209"/>
              <a:chOff x="0" y="0"/>
              <a:chExt cx="539185" cy="576208"/>
            </a:xfrm>
          </p:grpSpPr>
          <p:sp>
            <p:nvSpPr>
              <p:cNvPr id="73" name="chenying0907 88"/>
              <p:cNvSpPr/>
              <p:nvPr/>
            </p:nvSpPr>
            <p:spPr>
              <a:xfrm>
                <a:off x="-1" y="0"/>
                <a:ext cx="539187" cy="5762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24" h="17472" extrusionOk="0">
                    <a:moveTo>
                      <a:pt x="17716" y="14514"/>
                    </a:moveTo>
                    <a:cubicBezTo>
                      <a:pt x="20957" y="10991"/>
                      <a:pt x="21156" y="5148"/>
                      <a:pt x="16903" y="2098"/>
                    </a:cubicBezTo>
                    <a:cubicBezTo>
                      <a:pt x="10629" y="-2401"/>
                      <a:pt x="569" y="729"/>
                      <a:pt x="21" y="7726"/>
                    </a:cubicBezTo>
                    <a:cubicBezTo>
                      <a:pt x="-444" y="13669"/>
                      <a:pt x="6904" y="19199"/>
                      <a:pt x="13877" y="16965"/>
                    </a:cubicBezTo>
                    <a:cubicBezTo>
                      <a:pt x="15420" y="16471"/>
                      <a:pt x="16714" y="15603"/>
                      <a:pt x="17716" y="14514"/>
                    </a:cubicBezTo>
                    <a:close/>
                  </a:path>
                </a:pathLst>
              </a:custGeom>
              <a:solidFill>
                <a:srgbClr val="E7E4EA"/>
              </a:solidFill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4" name="chenying0907 89"/>
              <p:cNvSpPr/>
              <p:nvPr/>
            </p:nvSpPr>
            <p:spPr>
              <a:xfrm>
                <a:off x="114300" y="114300"/>
                <a:ext cx="320568" cy="3425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25" h="17472" extrusionOk="0">
                    <a:moveTo>
                      <a:pt x="17716" y="14515"/>
                    </a:moveTo>
                    <a:cubicBezTo>
                      <a:pt x="20957" y="10992"/>
                      <a:pt x="21156" y="5149"/>
                      <a:pt x="16903" y="2099"/>
                    </a:cubicBezTo>
                    <a:cubicBezTo>
                      <a:pt x="10629" y="-2400"/>
                      <a:pt x="569" y="730"/>
                      <a:pt x="21" y="7727"/>
                    </a:cubicBezTo>
                    <a:cubicBezTo>
                      <a:pt x="-444" y="13670"/>
                      <a:pt x="6904" y="19200"/>
                      <a:pt x="13878" y="16966"/>
                    </a:cubicBezTo>
                    <a:cubicBezTo>
                      <a:pt x="15420" y="16471"/>
                      <a:pt x="16714" y="15604"/>
                      <a:pt x="17716" y="14515"/>
                    </a:cubicBezTo>
                    <a:close/>
                  </a:path>
                </a:pathLst>
              </a:custGeom>
              <a:solidFill>
                <a:srgbClr val="FDD67A"/>
              </a:solidFill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66" name="Group 97"/>
            <p:cNvGrpSpPr/>
            <p:nvPr/>
          </p:nvGrpSpPr>
          <p:grpSpPr>
            <a:xfrm>
              <a:off x="0" y="-1"/>
              <a:ext cx="1561717" cy="1953502"/>
              <a:chOff x="0" y="0"/>
              <a:chExt cx="1561716" cy="1953500"/>
            </a:xfrm>
          </p:grpSpPr>
          <p:sp>
            <p:nvSpPr>
              <p:cNvPr id="67" name="chenying0907 91"/>
              <p:cNvSpPr/>
              <p:nvPr/>
            </p:nvSpPr>
            <p:spPr>
              <a:xfrm>
                <a:off x="-1" y="0"/>
                <a:ext cx="1561718" cy="1953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13" h="21575" extrusionOk="0">
                    <a:moveTo>
                      <a:pt x="4422" y="10273"/>
                    </a:moveTo>
                    <a:cubicBezTo>
                      <a:pt x="4988" y="10128"/>
                      <a:pt x="5596" y="10037"/>
                      <a:pt x="6024" y="10128"/>
                    </a:cubicBezTo>
                    <a:cubicBezTo>
                      <a:pt x="7105" y="8239"/>
                      <a:pt x="8932" y="6998"/>
                      <a:pt x="10714" y="5587"/>
                    </a:cubicBezTo>
                    <a:cubicBezTo>
                      <a:pt x="12697" y="4016"/>
                      <a:pt x="14777" y="2735"/>
                      <a:pt x="17151" y="1581"/>
                    </a:cubicBezTo>
                    <a:cubicBezTo>
                      <a:pt x="18423" y="962"/>
                      <a:pt x="19735" y="449"/>
                      <a:pt x="21109" y="0"/>
                    </a:cubicBezTo>
                    <a:cubicBezTo>
                      <a:pt x="21057" y="17"/>
                      <a:pt x="21261" y="2955"/>
                      <a:pt x="20839" y="4745"/>
                    </a:cubicBezTo>
                    <a:cubicBezTo>
                      <a:pt x="20497" y="6196"/>
                      <a:pt x="20104" y="7587"/>
                      <a:pt x="19402" y="8948"/>
                    </a:cubicBezTo>
                    <a:cubicBezTo>
                      <a:pt x="18832" y="10055"/>
                      <a:pt x="18455" y="11150"/>
                      <a:pt x="17794" y="12230"/>
                    </a:cubicBezTo>
                    <a:cubicBezTo>
                      <a:pt x="17708" y="12371"/>
                      <a:pt x="16484" y="14383"/>
                      <a:pt x="16436" y="14360"/>
                    </a:cubicBezTo>
                    <a:cubicBezTo>
                      <a:pt x="16949" y="14631"/>
                      <a:pt x="17118" y="15843"/>
                      <a:pt x="17101" y="16284"/>
                    </a:cubicBezTo>
                    <a:cubicBezTo>
                      <a:pt x="17074" y="17045"/>
                      <a:pt x="16801" y="18083"/>
                      <a:pt x="16459" y="18783"/>
                    </a:cubicBezTo>
                    <a:cubicBezTo>
                      <a:pt x="15792" y="20152"/>
                      <a:pt x="14589" y="21319"/>
                      <a:pt x="12593" y="21505"/>
                    </a:cubicBezTo>
                    <a:cubicBezTo>
                      <a:pt x="12169" y="21545"/>
                      <a:pt x="11727" y="21600"/>
                      <a:pt x="11302" y="21562"/>
                    </a:cubicBezTo>
                    <a:cubicBezTo>
                      <a:pt x="11902" y="21366"/>
                      <a:pt x="12300" y="20667"/>
                      <a:pt x="12472" y="20196"/>
                    </a:cubicBezTo>
                    <a:cubicBezTo>
                      <a:pt x="12593" y="19865"/>
                      <a:pt x="12628" y="19516"/>
                      <a:pt x="12567" y="19173"/>
                    </a:cubicBezTo>
                    <a:cubicBezTo>
                      <a:pt x="12547" y="19061"/>
                      <a:pt x="12120" y="18241"/>
                      <a:pt x="12133" y="18225"/>
                    </a:cubicBezTo>
                    <a:cubicBezTo>
                      <a:pt x="11577" y="18901"/>
                      <a:pt x="10529" y="19406"/>
                      <a:pt x="9649" y="19755"/>
                    </a:cubicBezTo>
                    <a:cubicBezTo>
                      <a:pt x="9055" y="19528"/>
                      <a:pt x="7992" y="18910"/>
                      <a:pt x="7621" y="18704"/>
                    </a:cubicBezTo>
                    <a:cubicBezTo>
                      <a:pt x="6788" y="18241"/>
                      <a:pt x="5993" y="17735"/>
                      <a:pt x="5229" y="17198"/>
                    </a:cubicBezTo>
                    <a:cubicBezTo>
                      <a:pt x="4963" y="17011"/>
                      <a:pt x="4136" y="16487"/>
                      <a:pt x="4026" y="16251"/>
                    </a:cubicBezTo>
                    <a:cubicBezTo>
                      <a:pt x="3931" y="16045"/>
                      <a:pt x="4554" y="14389"/>
                      <a:pt x="4437" y="14350"/>
                    </a:cubicBezTo>
                    <a:cubicBezTo>
                      <a:pt x="3946" y="14185"/>
                      <a:pt x="3105" y="14445"/>
                      <a:pt x="2643" y="14602"/>
                    </a:cubicBezTo>
                    <a:cubicBezTo>
                      <a:pt x="2110" y="14785"/>
                      <a:pt x="835" y="15557"/>
                      <a:pt x="800" y="16582"/>
                    </a:cubicBezTo>
                    <a:cubicBezTo>
                      <a:pt x="-339" y="15137"/>
                      <a:pt x="-266" y="13495"/>
                      <a:pt x="1050" y="12196"/>
                    </a:cubicBezTo>
                    <a:cubicBezTo>
                      <a:pt x="1672" y="11583"/>
                      <a:pt x="2430" y="11014"/>
                      <a:pt x="3301" y="10647"/>
                    </a:cubicBezTo>
                    <a:cubicBezTo>
                      <a:pt x="3585" y="10527"/>
                      <a:pt x="3992" y="10384"/>
                      <a:pt x="4422" y="10273"/>
                    </a:cubicBezTo>
                    <a:close/>
                  </a:path>
                </a:pathLst>
              </a:custGeom>
              <a:no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8" name="chenying0907 92"/>
              <p:cNvSpPr/>
              <p:nvPr/>
            </p:nvSpPr>
            <p:spPr>
              <a:xfrm>
                <a:off x="1066800" y="266700"/>
                <a:ext cx="431366" cy="2890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2379" y="6426"/>
                      <a:pt x="7227" y="11376"/>
                      <a:pt x="11452" y="14964"/>
                    </a:cubicBezTo>
                    <a:cubicBezTo>
                      <a:pt x="13898" y="17041"/>
                      <a:pt x="19295" y="20423"/>
                      <a:pt x="21600" y="21600"/>
                    </a:cubicBezTo>
                  </a:path>
                </a:pathLst>
              </a:custGeom>
              <a:no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9" name="chenying0907 93"/>
              <p:cNvSpPr/>
              <p:nvPr/>
            </p:nvSpPr>
            <p:spPr>
              <a:xfrm>
                <a:off x="1003300" y="317500"/>
                <a:ext cx="479079" cy="3275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2142" y="5671"/>
                      <a:pt x="7183" y="11692"/>
                      <a:pt x="10987" y="14858"/>
                    </a:cubicBezTo>
                    <a:cubicBezTo>
                      <a:pt x="13189" y="16691"/>
                      <a:pt x="19525" y="20561"/>
                      <a:pt x="21600" y="21600"/>
                    </a:cubicBezTo>
                  </a:path>
                </a:pathLst>
              </a:custGeom>
              <a:no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0" name="chenying0907 94"/>
              <p:cNvSpPr/>
              <p:nvPr/>
            </p:nvSpPr>
            <p:spPr>
              <a:xfrm>
                <a:off x="317500" y="1028700"/>
                <a:ext cx="84374" cy="267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cubicBezTo>
                      <a:pt x="4016" y="15315"/>
                      <a:pt x="14405" y="5985"/>
                      <a:pt x="21600" y="0"/>
                    </a:cubicBezTo>
                  </a:path>
                </a:pathLst>
              </a:custGeom>
              <a:no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1" name="chenying0907 95"/>
              <p:cNvSpPr/>
              <p:nvPr/>
            </p:nvSpPr>
            <p:spPr>
              <a:xfrm>
                <a:off x="889000" y="1409700"/>
                <a:ext cx="194631" cy="2416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cubicBezTo>
                      <a:pt x="8151" y="14365"/>
                      <a:pt x="14301" y="8151"/>
                      <a:pt x="21600" y="0"/>
                    </a:cubicBezTo>
                  </a:path>
                </a:pathLst>
              </a:custGeom>
              <a:no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72" name="chenying0907 96"/>
              <p:cNvSpPr/>
              <p:nvPr/>
            </p:nvSpPr>
            <p:spPr>
              <a:xfrm>
                <a:off x="304800" y="1358900"/>
                <a:ext cx="514350" cy="3492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2445" y="1850"/>
                      <a:pt x="4122" y="5622"/>
                      <a:pt x="6224" y="8181"/>
                    </a:cubicBezTo>
                    <a:cubicBezTo>
                      <a:pt x="8411" y="10843"/>
                      <a:pt x="10777" y="13242"/>
                      <a:pt x="13131" y="15565"/>
                    </a:cubicBezTo>
                    <a:cubicBezTo>
                      <a:pt x="15743" y="18141"/>
                      <a:pt x="18474" y="20652"/>
                      <a:pt x="21600" y="21600"/>
                    </a:cubicBezTo>
                  </a:path>
                </a:pathLst>
              </a:custGeom>
              <a:no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grpSp>
        <p:nvGrpSpPr>
          <p:cNvPr id="75" name="Group 146"/>
          <p:cNvGrpSpPr/>
          <p:nvPr/>
        </p:nvGrpSpPr>
        <p:grpSpPr>
          <a:xfrm>
            <a:off x="5449817" y="2466110"/>
            <a:ext cx="2033915" cy="980638"/>
            <a:chOff x="0" y="0"/>
            <a:chExt cx="1579773" cy="761675"/>
          </a:xfrm>
        </p:grpSpPr>
        <p:sp>
          <p:nvSpPr>
            <p:cNvPr id="76" name="chenying0907 141"/>
            <p:cNvSpPr/>
            <p:nvPr/>
          </p:nvSpPr>
          <p:spPr>
            <a:xfrm>
              <a:off x="634999" y="368300"/>
              <a:ext cx="364143" cy="2618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81" h="21022" extrusionOk="0">
                  <a:moveTo>
                    <a:pt x="14159" y="1798"/>
                  </a:moveTo>
                  <a:cubicBezTo>
                    <a:pt x="16681" y="3577"/>
                    <a:pt x="18515" y="6261"/>
                    <a:pt x="19377" y="9996"/>
                  </a:cubicBezTo>
                  <a:cubicBezTo>
                    <a:pt x="20066" y="12984"/>
                    <a:pt x="21421" y="17931"/>
                    <a:pt x="21270" y="21022"/>
                  </a:cubicBezTo>
                  <a:cubicBezTo>
                    <a:pt x="15103" y="14127"/>
                    <a:pt x="8404" y="5305"/>
                    <a:pt x="5" y="6602"/>
                  </a:cubicBezTo>
                  <a:cubicBezTo>
                    <a:pt x="-179" y="4102"/>
                    <a:pt x="4665" y="1206"/>
                    <a:pt x="5911" y="648"/>
                  </a:cubicBezTo>
                  <a:cubicBezTo>
                    <a:pt x="8643" y="-578"/>
                    <a:pt x="11623" y="9"/>
                    <a:pt x="14159" y="1798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7" name="chenying0907 142"/>
            <p:cNvSpPr/>
            <p:nvPr/>
          </p:nvSpPr>
          <p:spPr>
            <a:xfrm>
              <a:off x="685800" y="203200"/>
              <a:ext cx="166823" cy="1645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03" h="17631" extrusionOk="0">
                  <a:moveTo>
                    <a:pt x="14621" y="16680"/>
                  </a:moveTo>
                  <a:cubicBezTo>
                    <a:pt x="18649" y="14507"/>
                    <a:pt x="20733" y="9487"/>
                    <a:pt x="18734" y="5635"/>
                  </a:cubicBezTo>
                  <a:cubicBezTo>
                    <a:pt x="14464" y="-2596"/>
                    <a:pt x="1633" y="-1708"/>
                    <a:pt x="70" y="7634"/>
                  </a:cubicBezTo>
                  <a:cubicBezTo>
                    <a:pt x="-867" y="13225"/>
                    <a:pt x="7831" y="19004"/>
                    <a:pt x="13069" y="17340"/>
                  </a:cubicBezTo>
                  <a:cubicBezTo>
                    <a:pt x="13613" y="17167"/>
                    <a:pt x="14131" y="16945"/>
                    <a:pt x="14621" y="16680"/>
                  </a:cubicBezTo>
                  <a:close/>
                </a:path>
              </a:pathLst>
            </a:custGeom>
            <a:solidFill>
              <a:srgbClr val="FDD67A"/>
            </a:solidFill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8" name="chenying0907 143"/>
            <p:cNvSpPr/>
            <p:nvPr/>
          </p:nvSpPr>
          <p:spPr>
            <a:xfrm>
              <a:off x="558800" y="368299"/>
              <a:ext cx="436905" cy="235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79" h="17222" extrusionOk="0">
                  <a:moveTo>
                    <a:pt x="5" y="17222"/>
                  </a:moveTo>
                  <a:cubicBezTo>
                    <a:pt x="-221" y="5664"/>
                    <a:pt x="7024" y="-4378"/>
                    <a:pt x="15310" y="1969"/>
                  </a:cubicBezTo>
                  <a:cubicBezTo>
                    <a:pt x="21361" y="6605"/>
                    <a:pt x="20595" y="12732"/>
                    <a:pt x="21379" y="16448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9" name="chenying0907 144"/>
            <p:cNvSpPr/>
            <p:nvPr/>
          </p:nvSpPr>
          <p:spPr>
            <a:xfrm>
              <a:off x="0" y="0"/>
              <a:ext cx="1579774" cy="761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232" extrusionOk="0">
                  <a:moveTo>
                    <a:pt x="0" y="10842"/>
                  </a:moveTo>
                  <a:cubicBezTo>
                    <a:pt x="1862" y="13656"/>
                    <a:pt x="4658" y="17739"/>
                    <a:pt x="7824" y="18794"/>
                  </a:cubicBezTo>
                  <a:cubicBezTo>
                    <a:pt x="12458" y="20338"/>
                    <a:pt x="17930" y="17735"/>
                    <a:pt x="21600" y="11959"/>
                  </a:cubicBezTo>
                  <a:cubicBezTo>
                    <a:pt x="19404" y="6504"/>
                    <a:pt x="16309" y="1551"/>
                    <a:pt x="12383" y="267"/>
                  </a:cubicBezTo>
                  <a:cubicBezTo>
                    <a:pt x="7707" y="-1262"/>
                    <a:pt x="3134" y="3993"/>
                    <a:pt x="260" y="10362"/>
                  </a:cubicBezTo>
                  <a:cubicBezTo>
                    <a:pt x="260" y="10362"/>
                    <a:pt x="0" y="10842"/>
                    <a:pt x="0" y="10842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0" name="chenying0907 145"/>
            <p:cNvSpPr/>
            <p:nvPr/>
          </p:nvSpPr>
          <p:spPr>
            <a:xfrm>
              <a:off x="431799" y="76200"/>
              <a:ext cx="654399" cy="6038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886" h="13090" extrusionOk="0">
                  <a:moveTo>
                    <a:pt x="12295" y="11065"/>
                  </a:moveTo>
                  <a:cubicBezTo>
                    <a:pt x="18131" y="5313"/>
                    <a:pt x="6423" y="-5059"/>
                    <a:pt x="1181" y="2885"/>
                  </a:cubicBezTo>
                  <a:cubicBezTo>
                    <a:pt x="-3469" y="9932"/>
                    <a:pt x="6740" y="16541"/>
                    <a:pt x="12295" y="11065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81" name="chenying0907 179"/>
          <p:cNvSpPr/>
          <p:nvPr/>
        </p:nvSpPr>
        <p:spPr>
          <a:xfrm>
            <a:off x="2216727" y="2300627"/>
            <a:ext cx="1287660" cy="13270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366" h="18746" extrusionOk="0">
                <a:moveTo>
                  <a:pt x="16789" y="2619"/>
                </a:moveTo>
                <a:cubicBezTo>
                  <a:pt x="19982" y="8007"/>
                  <a:pt x="9019" y="16387"/>
                  <a:pt x="5475" y="18746"/>
                </a:cubicBezTo>
                <a:cubicBezTo>
                  <a:pt x="3269" y="15480"/>
                  <a:pt x="-1618" y="5143"/>
                  <a:pt x="535" y="1577"/>
                </a:cubicBezTo>
                <a:cubicBezTo>
                  <a:pt x="3210" y="-2854"/>
                  <a:pt x="7075" y="3151"/>
                  <a:pt x="7664" y="6130"/>
                </a:cubicBezTo>
                <a:cubicBezTo>
                  <a:pt x="9500" y="3945"/>
                  <a:pt x="14312" y="-1562"/>
                  <a:pt x="16789" y="2619"/>
                </a:cubicBezTo>
                <a:close/>
              </a:path>
            </a:pathLst>
          </a:custGeom>
          <a:solidFill>
            <a:srgbClr val="E7E4EA"/>
          </a:solidFill>
          <a:ln w="38100">
            <a:solidFill>
              <a:srgbClr val="46537A"/>
            </a:solidFill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sz="3000">
                <a:solidFill>
                  <a:srgbClr val="FFFFFF"/>
                </a:solidFill>
                <a:effectLst>
                  <a:outerShdw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459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1" grpId="0"/>
      <p:bldP spid="63" grpId="0"/>
      <p:bldP spid="81" grpId="0" animBg="1"/>
      <p:bldP spid="81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937669" y="991912"/>
            <a:ext cx="36984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Thank you</a:t>
            </a:r>
            <a:endParaRPr kumimoji="1" lang="zh-CN" altLang="en-US" sz="5400">
              <a:solidFill>
                <a:schemeClr val="tx2"/>
              </a:solidFill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grpSp>
        <p:nvGrpSpPr>
          <p:cNvPr id="5" name="Group 24"/>
          <p:cNvGrpSpPr/>
          <p:nvPr/>
        </p:nvGrpSpPr>
        <p:grpSpPr>
          <a:xfrm rot="2186241">
            <a:off x="8216264" y="-55460"/>
            <a:ext cx="595560" cy="3022528"/>
            <a:chOff x="0" y="0"/>
            <a:chExt cx="221332" cy="1123292"/>
          </a:xfrm>
        </p:grpSpPr>
        <p:sp>
          <p:nvSpPr>
            <p:cNvPr id="6" name="Shape 20"/>
            <p:cNvSpPr/>
            <p:nvPr/>
          </p:nvSpPr>
          <p:spPr>
            <a:xfrm>
              <a:off x="12699" y="165100"/>
              <a:ext cx="208634" cy="742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22" h="21600" extrusionOk="0">
                  <a:moveTo>
                    <a:pt x="19779" y="21600"/>
                  </a:moveTo>
                  <a:cubicBezTo>
                    <a:pt x="21308" y="19799"/>
                    <a:pt x="20061" y="18140"/>
                    <a:pt x="19699" y="16279"/>
                  </a:cubicBezTo>
                  <a:cubicBezTo>
                    <a:pt x="18646" y="10853"/>
                    <a:pt x="19061" y="5372"/>
                    <a:pt x="15824" y="0"/>
                  </a:cubicBezTo>
                  <a:lnTo>
                    <a:pt x="1" y="0"/>
                  </a:lnTo>
                  <a:lnTo>
                    <a:pt x="775" y="1843"/>
                  </a:lnTo>
                  <a:cubicBezTo>
                    <a:pt x="763" y="4727"/>
                    <a:pt x="1217" y="13025"/>
                    <a:pt x="1506" y="15903"/>
                  </a:cubicBezTo>
                  <a:cubicBezTo>
                    <a:pt x="1688" y="17715"/>
                    <a:pt x="-292" y="19629"/>
                    <a:pt x="37" y="21376"/>
                  </a:cubicBezTo>
                </a:path>
              </a:pathLst>
            </a:custGeom>
            <a:solidFill>
              <a:srgbClr val="FDD67A"/>
            </a:solidFill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" name="Shape 21"/>
            <p:cNvSpPr/>
            <p:nvPr/>
          </p:nvSpPr>
          <p:spPr>
            <a:xfrm>
              <a:off x="12700" y="889000"/>
              <a:ext cx="199716" cy="175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274" extrusionOk="0">
                  <a:moveTo>
                    <a:pt x="21600" y="0"/>
                  </a:moveTo>
                  <a:cubicBezTo>
                    <a:pt x="18923" y="21600"/>
                    <a:pt x="5182" y="19974"/>
                    <a:pt x="0" y="11161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" name="Shape 22"/>
            <p:cNvSpPr/>
            <p:nvPr/>
          </p:nvSpPr>
          <p:spPr>
            <a:xfrm>
              <a:off x="0" y="-1"/>
              <a:ext cx="169627" cy="1569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99" extrusionOk="0">
                  <a:moveTo>
                    <a:pt x="21600" y="21399"/>
                  </a:moveTo>
                  <a:cubicBezTo>
                    <a:pt x="21600" y="14641"/>
                    <a:pt x="20714" y="6540"/>
                    <a:pt x="20597" y="325"/>
                  </a:cubicBezTo>
                  <a:cubicBezTo>
                    <a:pt x="13874" y="-42"/>
                    <a:pt x="6603" y="-201"/>
                    <a:pt x="0" y="411"/>
                  </a:cubicBezTo>
                  <a:cubicBezTo>
                    <a:pt x="771" y="6724"/>
                    <a:pt x="1612" y="13779"/>
                    <a:pt x="1316" y="20126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" name="Shape 23"/>
            <p:cNvSpPr/>
            <p:nvPr/>
          </p:nvSpPr>
          <p:spPr>
            <a:xfrm>
              <a:off x="12700" y="889000"/>
              <a:ext cx="200707" cy="2342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72" y="7302"/>
                    <a:pt x="6555" y="15634"/>
                    <a:pt x="11604" y="21600"/>
                  </a:cubicBezTo>
                  <a:cubicBezTo>
                    <a:pt x="14587" y="14593"/>
                    <a:pt x="19470" y="7960"/>
                    <a:pt x="21600" y="709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4275402" y="1925160"/>
            <a:ext cx="30251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54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感谢聆听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404EA24-6F84-4626-9256-C3ECF9C16794}"/>
              </a:ext>
            </a:extLst>
          </p:cNvPr>
          <p:cNvSpPr txBox="1"/>
          <p:nvPr/>
        </p:nvSpPr>
        <p:spPr>
          <a:xfrm>
            <a:off x="1283254" y="3522680"/>
            <a:ext cx="9573326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参考目录：１</a:t>
            </a:r>
            <a:r>
              <a:rPr kumimoji="1" lang="en-US" altLang="zh-CN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.</a:t>
            </a:r>
            <a:r>
              <a:rPr kumimoji="1" lang="zh-CN" altLang="en-US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 </a:t>
            </a:r>
            <a:r>
              <a:rPr kumimoji="1" lang="en-US" altLang="zh-CN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【</a:t>
            </a:r>
            <a:r>
              <a:rPr kumimoji="1" lang="zh-CN" altLang="en-US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逸语道破</a:t>
            </a:r>
            <a:r>
              <a:rPr kumimoji="1" lang="en-US" altLang="zh-CN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】</a:t>
            </a:r>
            <a:r>
              <a:rPr kumimoji="1" lang="zh-CN" altLang="en-US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核废水入海危及全球，还有人给日本政府做“文宣”？</a:t>
            </a:r>
            <a:endParaRPr kumimoji="1" lang="en-US" altLang="zh-CN" sz="2000">
              <a:solidFill>
                <a:schemeClr val="tx2"/>
              </a:solidFill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r>
              <a:rPr kumimoji="1" lang="en-US" altLang="zh-CN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  <a:hlinkClick r:id="rId3"/>
              </a:rPr>
              <a:t>https://www.bilibili.com/video/av672565083/</a:t>
            </a:r>
            <a:r>
              <a:rPr kumimoji="1" lang="en-US" altLang="zh-CN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 </a:t>
            </a:r>
          </a:p>
          <a:p>
            <a:r>
              <a:rPr kumimoji="1" lang="zh-CN" altLang="en-US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２</a:t>
            </a:r>
            <a:r>
              <a:rPr kumimoji="1" lang="en-US" altLang="zh-CN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.[CCTV</a:t>
            </a:r>
            <a:r>
              <a:rPr kumimoji="1" lang="zh-CN" altLang="en-US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新闻</a:t>
            </a:r>
            <a:r>
              <a:rPr kumimoji="1" lang="en-US" altLang="zh-CN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-</a:t>
            </a:r>
            <a:r>
              <a:rPr kumimoji="1" lang="zh-CN" altLang="en-US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北京</a:t>
            </a:r>
            <a:r>
              <a:rPr kumimoji="1" lang="en-US" altLang="zh-CN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]</a:t>
            </a:r>
            <a:r>
              <a:rPr kumimoji="1" lang="zh-CN" altLang="en-US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日本为何一意孤行 拟将百万吨核污水排入大海</a:t>
            </a:r>
            <a:endParaRPr kumimoji="1" lang="en-US" altLang="zh-CN" sz="2000">
              <a:solidFill>
                <a:schemeClr val="tx2"/>
              </a:solidFill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r>
              <a:rPr kumimoji="1" lang="en-US" altLang="zh-CN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  <a:hlinkClick r:id="rId4"/>
              </a:rPr>
              <a:t>http://news.cctv.com/2021/04/14/VIDE9Nljmf7pIkFWIQFA0GPL210414.shtml</a:t>
            </a:r>
            <a:endParaRPr kumimoji="1" lang="en-US" altLang="zh-CN" sz="2000">
              <a:solidFill>
                <a:schemeClr val="tx2"/>
              </a:solidFill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r>
              <a:rPr kumimoji="1" lang="en-US" altLang="zh-CN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3.[</a:t>
            </a:r>
            <a:r>
              <a:rPr kumimoji="1" lang="zh-CN" altLang="en-US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知乎</a:t>
            </a:r>
            <a:r>
              <a:rPr kumimoji="1" lang="en-US" altLang="zh-CN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]</a:t>
            </a:r>
            <a:r>
              <a:rPr kumimoji="1" lang="zh-CN" altLang="en-US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福岛核电站堆芯融化到底是多么严重的情况呢？</a:t>
            </a:r>
            <a:endParaRPr kumimoji="1" lang="en-US" altLang="zh-CN" sz="2000">
              <a:solidFill>
                <a:schemeClr val="tx2"/>
              </a:solidFill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r>
              <a:rPr kumimoji="1" lang="en-US" altLang="zh-CN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  <a:hlinkClick r:id="rId5"/>
              </a:rPr>
              <a:t>https://www.zhihu.com/question/47772420</a:t>
            </a:r>
            <a:r>
              <a:rPr kumimoji="1" lang="en-US" altLang="zh-CN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 </a:t>
            </a:r>
          </a:p>
          <a:p>
            <a:r>
              <a:rPr kumimoji="1" lang="en-US" altLang="zh-CN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4.[</a:t>
            </a:r>
            <a:r>
              <a:rPr kumimoji="1" lang="zh-CN" altLang="en-US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豆瓣</a:t>
            </a:r>
            <a:r>
              <a:rPr kumimoji="1" lang="en-US" altLang="zh-CN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]</a:t>
            </a:r>
            <a:r>
              <a:rPr kumimoji="1" lang="zh-CN" altLang="en-US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福岛的核泄漏和切尔诺贝利相比，到底有多严重？</a:t>
            </a:r>
            <a:endParaRPr kumimoji="1" lang="en-US" altLang="zh-CN" sz="2000">
              <a:solidFill>
                <a:schemeClr val="tx2"/>
              </a:solidFill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r>
              <a:rPr kumimoji="1" lang="en-US" altLang="zh-CN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  <a:hlinkClick r:id="rId6"/>
              </a:rPr>
              <a:t>https://www.douban.com/group/topic/140444567/</a:t>
            </a:r>
            <a:r>
              <a:rPr kumimoji="1" lang="en-US" altLang="zh-CN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30641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1003 -0.14699 C -0.30612 -0.1456 -0.3 -0.14352 -0.2961 -0.14259 C -0.26927 -0.13704 -0.29545 -0.14468 -0.25925 -0.13588 C -0.25157 -0.1338 -0.24401 -0.13102 -0.23633 -0.12894 C -0.22878 -0.12708 -0.2211 -0.12616 -0.21354 -0.12454 C -0.20495 -0.12246 -0.19662 -0.11968 -0.18802 -0.11759 C -0.17331 -0.11435 -0.15847 -0.10926 -0.14362 -0.10857 L -0.08516 -0.10648 L -0.00886 -0.10857 C -0.00378 -0.10857 -0.01901 -0.10787 -0.02409 -0.10648 C -0.02709 -0.10556 -0.03008 -0.10371 -0.03295 -0.10185 C -0.03815 -0.09838 -0.04297 -0.09375 -0.04818 -0.09051 C -0.05404 -0.08704 -0.06016 -0.08496 -0.06602 -0.08148 C -0.07865 -0.07408 -0.10768 -0.05116 -0.11563 -0.04537 C -0.12018 -0.04213 -0.125 -0.03935 -0.12956 -0.03634 C -0.13295 -0.03403 -0.1362 -0.03079 -0.13972 -0.0294 C -0.1487 -0.02593 -0.15261 -0.02454 -0.16133 -0.02037 C -0.17839 -0.01227 -0.1625 -0.01968 -0.17787 -0.01134 C -0.17956 -0.01042 -0.18125 -0.00996 -0.18295 -0.00926 C -0.19076 -0.00232 -0.19688 0.00069 -0.17149 0.00208 C -0.14909 0.00347 -0.1267 0.00023 -0.10417 1.48148E-6 L 2.70833E-6 1.48148E-6 " pathEditMode="relative" rAng="0" ptsTypes="AAAAAAAAAAAAAAAAAAAAAA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95" y="745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henying0907 29">
            <a:extLst>
              <a:ext uri="{FF2B5EF4-FFF2-40B4-BE49-F238E27FC236}">
                <a16:creationId xmlns:a16="http://schemas.microsoft.com/office/drawing/2014/main" id="{3DCCBC8F-E871-4693-ABCF-CCB4AB65FDA0}"/>
              </a:ext>
            </a:extLst>
          </p:cNvPr>
          <p:cNvSpPr/>
          <p:nvPr/>
        </p:nvSpPr>
        <p:spPr>
          <a:xfrm rot="6300000">
            <a:off x="5163672" y="326462"/>
            <a:ext cx="1635898" cy="6102898"/>
          </a:xfrm>
          <a:custGeom>
            <a:avLst/>
            <a:gdLst>
              <a:gd name="connsiteX0" fmla="*/ 15178 w 19871"/>
              <a:gd name="connsiteY0" fmla="*/ 0 h 21600"/>
              <a:gd name="connsiteX1" fmla="*/ 0 w 19871"/>
              <a:gd name="connsiteY1" fmla="*/ 2538 h 21600"/>
              <a:gd name="connsiteX2" fmla="*/ 4463 w 19871"/>
              <a:gd name="connsiteY2" fmla="*/ 21600 h 21600"/>
              <a:gd name="connsiteX3" fmla="*/ 19871 w 19871"/>
              <a:gd name="connsiteY3" fmla="*/ 18777 h 21600"/>
              <a:gd name="connsiteX4" fmla="*/ 17450 w 19871"/>
              <a:gd name="connsiteY4" fmla="*/ 8748 h 21600"/>
              <a:gd name="connsiteX5" fmla="*/ 15178 w 19871"/>
              <a:gd name="connsiteY5" fmla="*/ 0 h 21600"/>
              <a:gd name="connsiteX0" fmla="*/ 14798 w 19871"/>
              <a:gd name="connsiteY0" fmla="*/ 0 h 22890"/>
              <a:gd name="connsiteX1" fmla="*/ 0 w 19871"/>
              <a:gd name="connsiteY1" fmla="*/ 3828 h 22890"/>
              <a:gd name="connsiteX2" fmla="*/ 4463 w 19871"/>
              <a:gd name="connsiteY2" fmla="*/ 22890 h 22890"/>
              <a:gd name="connsiteX3" fmla="*/ 19871 w 19871"/>
              <a:gd name="connsiteY3" fmla="*/ 20067 h 22890"/>
              <a:gd name="connsiteX4" fmla="*/ 17450 w 19871"/>
              <a:gd name="connsiteY4" fmla="*/ 10038 h 22890"/>
              <a:gd name="connsiteX5" fmla="*/ 14798 w 19871"/>
              <a:gd name="connsiteY5" fmla="*/ 0 h 22890"/>
              <a:gd name="connsiteX0" fmla="*/ 14798 w 19871"/>
              <a:gd name="connsiteY0" fmla="*/ 0 h 22785"/>
              <a:gd name="connsiteX1" fmla="*/ 0 w 19871"/>
              <a:gd name="connsiteY1" fmla="*/ 3828 h 22785"/>
              <a:gd name="connsiteX2" fmla="*/ 5300 w 19871"/>
              <a:gd name="connsiteY2" fmla="*/ 22785 h 22785"/>
              <a:gd name="connsiteX3" fmla="*/ 19871 w 19871"/>
              <a:gd name="connsiteY3" fmla="*/ 20067 h 22785"/>
              <a:gd name="connsiteX4" fmla="*/ 17450 w 19871"/>
              <a:gd name="connsiteY4" fmla="*/ 10038 h 22785"/>
              <a:gd name="connsiteX5" fmla="*/ 14798 w 19871"/>
              <a:gd name="connsiteY5" fmla="*/ 0 h 22785"/>
              <a:gd name="connsiteX0" fmla="*/ 14798 w 19871"/>
              <a:gd name="connsiteY0" fmla="*/ 0 h 23019"/>
              <a:gd name="connsiteX1" fmla="*/ 0 w 19871"/>
              <a:gd name="connsiteY1" fmla="*/ 3828 h 23019"/>
              <a:gd name="connsiteX2" fmla="*/ 5152 w 19871"/>
              <a:gd name="connsiteY2" fmla="*/ 23019 h 23019"/>
              <a:gd name="connsiteX3" fmla="*/ 19871 w 19871"/>
              <a:gd name="connsiteY3" fmla="*/ 20067 h 23019"/>
              <a:gd name="connsiteX4" fmla="*/ 17450 w 19871"/>
              <a:gd name="connsiteY4" fmla="*/ 10038 h 23019"/>
              <a:gd name="connsiteX5" fmla="*/ 14798 w 19871"/>
              <a:gd name="connsiteY5" fmla="*/ 0 h 23019"/>
              <a:gd name="connsiteX0" fmla="*/ 14798 w 20350"/>
              <a:gd name="connsiteY0" fmla="*/ 0 h 23019"/>
              <a:gd name="connsiteX1" fmla="*/ 0 w 20350"/>
              <a:gd name="connsiteY1" fmla="*/ 3828 h 23019"/>
              <a:gd name="connsiteX2" fmla="*/ 5152 w 20350"/>
              <a:gd name="connsiteY2" fmla="*/ 23019 h 23019"/>
              <a:gd name="connsiteX3" fmla="*/ 20350 w 20350"/>
              <a:gd name="connsiteY3" fmla="*/ 19851 h 23019"/>
              <a:gd name="connsiteX4" fmla="*/ 17450 w 20350"/>
              <a:gd name="connsiteY4" fmla="*/ 10038 h 23019"/>
              <a:gd name="connsiteX5" fmla="*/ 14798 w 20350"/>
              <a:gd name="connsiteY5" fmla="*/ 0 h 23019"/>
              <a:gd name="connsiteX0" fmla="*/ 14798 w 20350"/>
              <a:gd name="connsiteY0" fmla="*/ 0 h 23019"/>
              <a:gd name="connsiteX1" fmla="*/ 0 w 20350"/>
              <a:gd name="connsiteY1" fmla="*/ 3828 h 23019"/>
              <a:gd name="connsiteX2" fmla="*/ 5152 w 20350"/>
              <a:gd name="connsiteY2" fmla="*/ 23019 h 23019"/>
              <a:gd name="connsiteX3" fmla="*/ 20350 w 20350"/>
              <a:gd name="connsiteY3" fmla="*/ 19851 h 23019"/>
              <a:gd name="connsiteX4" fmla="*/ 17450 w 20350"/>
              <a:gd name="connsiteY4" fmla="*/ 10038 h 23019"/>
              <a:gd name="connsiteX5" fmla="*/ 14798 w 20350"/>
              <a:gd name="connsiteY5" fmla="*/ 0 h 23019"/>
              <a:gd name="connsiteX0" fmla="*/ 14798 w 20370"/>
              <a:gd name="connsiteY0" fmla="*/ 0 h 23019"/>
              <a:gd name="connsiteX1" fmla="*/ 0 w 20370"/>
              <a:gd name="connsiteY1" fmla="*/ 3828 h 23019"/>
              <a:gd name="connsiteX2" fmla="*/ 5152 w 20370"/>
              <a:gd name="connsiteY2" fmla="*/ 23019 h 23019"/>
              <a:gd name="connsiteX3" fmla="*/ 20370 w 20370"/>
              <a:gd name="connsiteY3" fmla="*/ 19550 h 23019"/>
              <a:gd name="connsiteX4" fmla="*/ 17450 w 20370"/>
              <a:gd name="connsiteY4" fmla="*/ 10038 h 23019"/>
              <a:gd name="connsiteX5" fmla="*/ 14798 w 20370"/>
              <a:gd name="connsiteY5" fmla="*/ 0 h 23019"/>
              <a:gd name="connsiteX0" fmla="*/ 14798 w 20370"/>
              <a:gd name="connsiteY0" fmla="*/ 0 h 23019"/>
              <a:gd name="connsiteX1" fmla="*/ 0 w 20370"/>
              <a:gd name="connsiteY1" fmla="*/ 3828 h 23019"/>
              <a:gd name="connsiteX2" fmla="*/ 5152 w 20370"/>
              <a:gd name="connsiteY2" fmla="*/ 23019 h 23019"/>
              <a:gd name="connsiteX3" fmla="*/ 20370 w 20370"/>
              <a:gd name="connsiteY3" fmla="*/ 19550 h 23019"/>
              <a:gd name="connsiteX4" fmla="*/ 17754 w 20370"/>
              <a:gd name="connsiteY4" fmla="*/ 9964 h 23019"/>
              <a:gd name="connsiteX5" fmla="*/ 14798 w 20370"/>
              <a:gd name="connsiteY5" fmla="*/ 0 h 23019"/>
              <a:gd name="connsiteX0" fmla="*/ 14907 w 20370"/>
              <a:gd name="connsiteY0" fmla="*/ 0 h 22650"/>
              <a:gd name="connsiteX1" fmla="*/ 0 w 20370"/>
              <a:gd name="connsiteY1" fmla="*/ 3459 h 22650"/>
              <a:gd name="connsiteX2" fmla="*/ 5152 w 20370"/>
              <a:gd name="connsiteY2" fmla="*/ 22650 h 22650"/>
              <a:gd name="connsiteX3" fmla="*/ 20370 w 20370"/>
              <a:gd name="connsiteY3" fmla="*/ 19181 h 22650"/>
              <a:gd name="connsiteX4" fmla="*/ 17754 w 20370"/>
              <a:gd name="connsiteY4" fmla="*/ 9595 h 22650"/>
              <a:gd name="connsiteX5" fmla="*/ 14907 w 20370"/>
              <a:gd name="connsiteY5" fmla="*/ 0 h 22650"/>
              <a:gd name="connsiteX0" fmla="*/ 14407 w 19870"/>
              <a:gd name="connsiteY0" fmla="*/ 0 h 22650"/>
              <a:gd name="connsiteX1" fmla="*/ 0 w 19870"/>
              <a:gd name="connsiteY1" fmla="*/ 4384 h 22650"/>
              <a:gd name="connsiteX2" fmla="*/ 4652 w 19870"/>
              <a:gd name="connsiteY2" fmla="*/ 22650 h 22650"/>
              <a:gd name="connsiteX3" fmla="*/ 19870 w 19870"/>
              <a:gd name="connsiteY3" fmla="*/ 19181 h 22650"/>
              <a:gd name="connsiteX4" fmla="*/ 17254 w 19870"/>
              <a:gd name="connsiteY4" fmla="*/ 9595 h 22650"/>
              <a:gd name="connsiteX5" fmla="*/ 14407 w 19870"/>
              <a:gd name="connsiteY5" fmla="*/ 0 h 22650"/>
              <a:gd name="connsiteX0" fmla="*/ 14407 w 19870"/>
              <a:gd name="connsiteY0" fmla="*/ 0 h 23857"/>
              <a:gd name="connsiteX1" fmla="*/ 0 w 19870"/>
              <a:gd name="connsiteY1" fmla="*/ 4384 h 23857"/>
              <a:gd name="connsiteX2" fmla="*/ 4935 w 19870"/>
              <a:gd name="connsiteY2" fmla="*/ 23857 h 23857"/>
              <a:gd name="connsiteX3" fmla="*/ 19870 w 19870"/>
              <a:gd name="connsiteY3" fmla="*/ 19181 h 23857"/>
              <a:gd name="connsiteX4" fmla="*/ 17254 w 19870"/>
              <a:gd name="connsiteY4" fmla="*/ 9595 h 23857"/>
              <a:gd name="connsiteX5" fmla="*/ 14407 w 19870"/>
              <a:gd name="connsiteY5" fmla="*/ 0 h 23857"/>
              <a:gd name="connsiteX0" fmla="*/ 14407 w 19870"/>
              <a:gd name="connsiteY0" fmla="*/ 0 h 23857"/>
              <a:gd name="connsiteX1" fmla="*/ 0 w 19870"/>
              <a:gd name="connsiteY1" fmla="*/ 4384 h 23857"/>
              <a:gd name="connsiteX2" fmla="*/ 4935 w 19870"/>
              <a:gd name="connsiteY2" fmla="*/ 23857 h 23857"/>
              <a:gd name="connsiteX3" fmla="*/ 19870 w 19870"/>
              <a:gd name="connsiteY3" fmla="*/ 19181 h 23857"/>
              <a:gd name="connsiteX4" fmla="*/ 17254 w 19870"/>
              <a:gd name="connsiteY4" fmla="*/ 9595 h 23857"/>
              <a:gd name="connsiteX5" fmla="*/ 14407 w 19870"/>
              <a:gd name="connsiteY5" fmla="*/ 0 h 23857"/>
              <a:gd name="connsiteX0" fmla="*/ 14407 w 19870"/>
              <a:gd name="connsiteY0" fmla="*/ 0 h 23663"/>
              <a:gd name="connsiteX1" fmla="*/ 0 w 19870"/>
              <a:gd name="connsiteY1" fmla="*/ 4384 h 23663"/>
              <a:gd name="connsiteX2" fmla="*/ 4512 w 19870"/>
              <a:gd name="connsiteY2" fmla="*/ 23663 h 23663"/>
              <a:gd name="connsiteX3" fmla="*/ 19870 w 19870"/>
              <a:gd name="connsiteY3" fmla="*/ 19181 h 23663"/>
              <a:gd name="connsiteX4" fmla="*/ 17254 w 19870"/>
              <a:gd name="connsiteY4" fmla="*/ 9595 h 23663"/>
              <a:gd name="connsiteX5" fmla="*/ 14407 w 19870"/>
              <a:gd name="connsiteY5" fmla="*/ 0 h 23663"/>
              <a:gd name="connsiteX0" fmla="*/ 14407 w 19078"/>
              <a:gd name="connsiteY0" fmla="*/ 0 h 23663"/>
              <a:gd name="connsiteX1" fmla="*/ 0 w 19078"/>
              <a:gd name="connsiteY1" fmla="*/ 4384 h 23663"/>
              <a:gd name="connsiteX2" fmla="*/ 4512 w 19078"/>
              <a:gd name="connsiteY2" fmla="*/ 23663 h 23663"/>
              <a:gd name="connsiteX3" fmla="*/ 19078 w 19078"/>
              <a:gd name="connsiteY3" fmla="*/ 19424 h 23663"/>
              <a:gd name="connsiteX4" fmla="*/ 17254 w 19078"/>
              <a:gd name="connsiteY4" fmla="*/ 9595 h 23663"/>
              <a:gd name="connsiteX5" fmla="*/ 14407 w 19078"/>
              <a:gd name="connsiteY5" fmla="*/ 0 h 23663"/>
              <a:gd name="connsiteX0" fmla="*/ 14407 w 19078"/>
              <a:gd name="connsiteY0" fmla="*/ 0 h 23663"/>
              <a:gd name="connsiteX1" fmla="*/ 0 w 19078"/>
              <a:gd name="connsiteY1" fmla="*/ 4384 h 23663"/>
              <a:gd name="connsiteX2" fmla="*/ 4512 w 19078"/>
              <a:gd name="connsiteY2" fmla="*/ 23663 h 23663"/>
              <a:gd name="connsiteX3" fmla="*/ 19078 w 19078"/>
              <a:gd name="connsiteY3" fmla="*/ 19424 h 23663"/>
              <a:gd name="connsiteX4" fmla="*/ 16878 w 19078"/>
              <a:gd name="connsiteY4" fmla="*/ 9602 h 23663"/>
              <a:gd name="connsiteX5" fmla="*/ 14407 w 19078"/>
              <a:gd name="connsiteY5" fmla="*/ 0 h 23663"/>
              <a:gd name="connsiteX0" fmla="*/ 0 w 19078"/>
              <a:gd name="connsiteY0" fmla="*/ 4384 h 23663"/>
              <a:gd name="connsiteX1" fmla="*/ 4512 w 19078"/>
              <a:gd name="connsiteY1" fmla="*/ 23663 h 23663"/>
              <a:gd name="connsiteX2" fmla="*/ 19078 w 19078"/>
              <a:gd name="connsiteY2" fmla="*/ 19424 h 23663"/>
              <a:gd name="connsiteX3" fmla="*/ 16878 w 19078"/>
              <a:gd name="connsiteY3" fmla="*/ 9602 h 23663"/>
              <a:gd name="connsiteX4" fmla="*/ 14407 w 19078"/>
              <a:gd name="connsiteY4" fmla="*/ 0 h 23663"/>
              <a:gd name="connsiteX5" fmla="*/ 587 w 19078"/>
              <a:gd name="connsiteY5" fmla="*/ 5055 h 23663"/>
              <a:gd name="connsiteX0" fmla="*/ 3925 w 18491"/>
              <a:gd name="connsiteY0" fmla="*/ 23663 h 23663"/>
              <a:gd name="connsiteX1" fmla="*/ 18491 w 18491"/>
              <a:gd name="connsiteY1" fmla="*/ 19424 h 23663"/>
              <a:gd name="connsiteX2" fmla="*/ 16291 w 18491"/>
              <a:gd name="connsiteY2" fmla="*/ 9602 h 23663"/>
              <a:gd name="connsiteX3" fmla="*/ 13820 w 18491"/>
              <a:gd name="connsiteY3" fmla="*/ 0 h 23663"/>
              <a:gd name="connsiteX4" fmla="*/ 0 w 18491"/>
              <a:gd name="connsiteY4" fmla="*/ 5055 h 23663"/>
              <a:gd name="connsiteX0" fmla="*/ 0 w 14566"/>
              <a:gd name="connsiteY0" fmla="*/ 23663 h 23663"/>
              <a:gd name="connsiteX1" fmla="*/ 14566 w 14566"/>
              <a:gd name="connsiteY1" fmla="*/ 19424 h 23663"/>
              <a:gd name="connsiteX2" fmla="*/ 12366 w 14566"/>
              <a:gd name="connsiteY2" fmla="*/ 9602 h 23663"/>
              <a:gd name="connsiteX3" fmla="*/ 9895 w 14566"/>
              <a:gd name="connsiteY3" fmla="*/ 0 h 23663"/>
              <a:gd name="connsiteX0" fmla="*/ 4671 w 4671"/>
              <a:gd name="connsiteY0" fmla="*/ 19424 h 19424"/>
              <a:gd name="connsiteX1" fmla="*/ 2471 w 4671"/>
              <a:gd name="connsiteY1" fmla="*/ 9602 h 19424"/>
              <a:gd name="connsiteX2" fmla="*/ 0 w 4671"/>
              <a:gd name="connsiteY2" fmla="*/ 0 h 19424"/>
              <a:gd name="connsiteX0" fmla="*/ 7486 w 7486"/>
              <a:gd name="connsiteY0" fmla="*/ 7669 h 7669"/>
              <a:gd name="connsiteX1" fmla="*/ 2776 w 7486"/>
              <a:gd name="connsiteY1" fmla="*/ 2612 h 7669"/>
              <a:gd name="connsiteX2" fmla="*/ 0 w 7486"/>
              <a:gd name="connsiteY2" fmla="*/ 0 h 7669"/>
              <a:gd name="connsiteX0" fmla="*/ 8267 w 8267"/>
              <a:gd name="connsiteY0" fmla="*/ 7620 h 7620"/>
              <a:gd name="connsiteX1" fmla="*/ 3708 w 8267"/>
              <a:gd name="connsiteY1" fmla="*/ 3406 h 7620"/>
              <a:gd name="connsiteX2" fmla="*/ 0 w 8267"/>
              <a:gd name="connsiteY2" fmla="*/ 0 h 7620"/>
              <a:gd name="connsiteX0" fmla="*/ 36336 w 36336"/>
              <a:gd name="connsiteY0" fmla="*/ 39449 h 39449"/>
              <a:gd name="connsiteX1" fmla="*/ 30821 w 36336"/>
              <a:gd name="connsiteY1" fmla="*/ 33919 h 39449"/>
              <a:gd name="connsiteX2" fmla="*/ 0 w 36336"/>
              <a:gd name="connsiteY2" fmla="*/ 0 h 39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336" h="39449" extrusionOk="0">
                <a:moveTo>
                  <a:pt x="36336" y="39449"/>
                </a:moveTo>
                <a:cubicBezTo>
                  <a:pt x="32770" y="36694"/>
                  <a:pt x="34872" y="36713"/>
                  <a:pt x="30821" y="33919"/>
                </a:cubicBezTo>
                <a:cubicBezTo>
                  <a:pt x="27179" y="31407"/>
                  <a:pt x="2908" y="2543"/>
                  <a:pt x="0" y="0"/>
                </a:cubicBezTo>
              </a:path>
            </a:pathLst>
          </a:custGeom>
          <a:noFill/>
          <a:ln w="38100" cap="flat">
            <a:solidFill>
              <a:srgbClr val="46537A"/>
            </a:solidFill>
            <a:prstDash val="solid"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sz="3000">
                <a:solidFill>
                  <a:srgbClr val="FFFFFF"/>
                </a:solidFill>
                <a:effectLst>
                  <a:outerShdw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28" name="Group 59">
            <a:extLst>
              <a:ext uri="{FF2B5EF4-FFF2-40B4-BE49-F238E27FC236}">
                <a16:creationId xmlns:a16="http://schemas.microsoft.com/office/drawing/2014/main" id="{4AC070C4-6793-4742-9EC9-9053A6870A39}"/>
              </a:ext>
            </a:extLst>
          </p:cNvPr>
          <p:cNvGrpSpPr/>
          <p:nvPr/>
        </p:nvGrpSpPr>
        <p:grpSpPr>
          <a:xfrm rot="2086424">
            <a:off x="9421542" y="2544702"/>
            <a:ext cx="1418849" cy="1430666"/>
            <a:chOff x="0" y="0"/>
            <a:chExt cx="1378195" cy="1389675"/>
          </a:xfrm>
        </p:grpSpPr>
        <p:grpSp>
          <p:nvGrpSpPr>
            <p:cNvPr id="29" name="Group 55">
              <a:extLst>
                <a:ext uri="{FF2B5EF4-FFF2-40B4-BE49-F238E27FC236}">
                  <a16:creationId xmlns:a16="http://schemas.microsoft.com/office/drawing/2014/main" id="{74A63CBE-2F0C-48B4-A9F8-E4A0ECA539A9}"/>
                </a:ext>
              </a:extLst>
            </p:cNvPr>
            <p:cNvGrpSpPr/>
            <p:nvPr/>
          </p:nvGrpSpPr>
          <p:grpSpPr>
            <a:xfrm>
              <a:off x="228599" y="0"/>
              <a:ext cx="1149597" cy="1132531"/>
              <a:chOff x="0" y="0"/>
              <a:chExt cx="1149595" cy="1132530"/>
            </a:xfrm>
          </p:grpSpPr>
          <p:sp>
            <p:nvSpPr>
              <p:cNvPr id="33" name="chenying0907 50">
                <a:extLst>
                  <a:ext uri="{FF2B5EF4-FFF2-40B4-BE49-F238E27FC236}">
                    <a16:creationId xmlns:a16="http://schemas.microsoft.com/office/drawing/2014/main" id="{3538B117-D3A4-4785-A2BA-42C28B24039B}"/>
                  </a:ext>
                </a:extLst>
              </p:cNvPr>
              <p:cNvSpPr/>
              <p:nvPr/>
            </p:nvSpPr>
            <p:spPr>
              <a:xfrm>
                <a:off x="495300" y="419100"/>
                <a:ext cx="288999" cy="3417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87" h="20953" extrusionOk="0">
                    <a:moveTo>
                      <a:pt x="310" y="19339"/>
                    </a:moveTo>
                    <a:cubicBezTo>
                      <a:pt x="1970" y="21600"/>
                      <a:pt x="8627" y="20962"/>
                      <a:pt x="10626" y="20516"/>
                    </a:cubicBezTo>
                    <a:cubicBezTo>
                      <a:pt x="14392" y="19676"/>
                      <a:pt x="17603" y="17645"/>
                      <a:pt x="19255" y="14542"/>
                    </a:cubicBezTo>
                    <a:cubicBezTo>
                      <a:pt x="21291" y="10718"/>
                      <a:pt x="21600" y="1795"/>
                      <a:pt x="15756" y="0"/>
                    </a:cubicBezTo>
                    <a:cubicBezTo>
                      <a:pt x="14569" y="3871"/>
                      <a:pt x="15031" y="8421"/>
                      <a:pt x="12815" y="11999"/>
                    </a:cubicBezTo>
                    <a:cubicBezTo>
                      <a:pt x="10327" y="16013"/>
                      <a:pt x="4821" y="17658"/>
                      <a:pt x="0" y="18694"/>
                    </a:cubicBezTo>
                    <a:cubicBezTo>
                      <a:pt x="63" y="18932"/>
                      <a:pt x="168" y="19146"/>
                      <a:pt x="310" y="19339"/>
                    </a:cubicBezTo>
                    <a:close/>
                  </a:path>
                </a:pathLst>
              </a:custGeom>
              <a:solidFill>
                <a:srgbClr val="E7E4E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34" name="Group 54">
                <a:extLst>
                  <a:ext uri="{FF2B5EF4-FFF2-40B4-BE49-F238E27FC236}">
                    <a16:creationId xmlns:a16="http://schemas.microsoft.com/office/drawing/2014/main" id="{2002998C-F4FF-466F-AD71-6B61F5C93AE3}"/>
                  </a:ext>
                </a:extLst>
              </p:cNvPr>
              <p:cNvGrpSpPr/>
              <p:nvPr/>
            </p:nvGrpSpPr>
            <p:grpSpPr>
              <a:xfrm>
                <a:off x="-1" y="0"/>
                <a:ext cx="1149597" cy="1132531"/>
                <a:chOff x="0" y="0"/>
                <a:chExt cx="1149595" cy="1132530"/>
              </a:xfrm>
            </p:grpSpPr>
            <p:sp>
              <p:nvSpPr>
                <p:cNvPr id="35" name="chenying0907 51">
                  <a:extLst>
                    <a:ext uri="{FF2B5EF4-FFF2-40B4-BE49-F238E27FC236}">
                      <a16:creationId xmlns:a16="http://schemas.microsoft.com/office/drawing/2014/main" id="{3250C209-AADF-4604-9DB8-7FEDD5659EDA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1149596" cy="113253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835" h="18188" extrusionOk="0">
                      <a:moveTo>
                        <a:pt x="5118" y="17138"/>
                      </a:moveTo>
                      <a:cubicBezTo>
                        <a:pt x="9702" y="19314"/>
                        <a:pt x="15760" y="18135"/>
                        <a:pt x="17999" y="13346"/>
                      </a:cubicBezTo>
                      <a:cubicBezTo>
                        <a:pt x="21410" y="6050"/>
                        <a:pt x="13777" y="-2286"/>
                        <a:pt x="5944" y="578"/>
                      </a:cubicBezTo>
                      <a:cubicBezTo>
                        <a:pt x="2990" y="1657"/>
                        <a:pt x="197" y="6129"/>
                        <a:pt x="12" y="9065"/>
                      </a:cubicBezTo>
                      <a:cubicBezTo>
                        <a:pt x="-190" y="12266"/>
                        <a:pt x="2170" y="15739"/>
                        <a:pt x="5118" y="17138"/>
                      </a:cubicBezTo>
                      <a:close/>
                    </a:path>
                  </a:pathLst>
                </a:custGeom>
                <a:noFill/>
                <a:ln w="38100" cap="flat">
                  <a:solidFill>
                    <a:srgbClr val="46537A"/>
                  </a:solidFill>
                  <a:prstDash val="solid"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45720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36" name="chenying0907 52">
                  <a:extLst>
                    <a:ext uri="{FF2B5EF4-FFF2-40B4-BE49-F238E27FC236}">
                      <a16:creationId xmlns:a16="http://schemas.microsoft.com/office/drawing/2014/main" id="{D352A124-F45A-4C9B-97FF-C4BF90E9FB45}"/>
                    </a:ext>
                  </a:extLst>
                </p:cNvPr>
                <p:cNvSpPr/>
                <p:nvPr/>
              </p:nvSpPr>
              <p:spPr>
                <a:xfrm>
                  <a:off x="190500" y="177800"/>
                  <a:ext cx="789686" cy="77796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835" h="18188" extrusionOk="0">
                      <a:moveTo>
                        <a:pt x="5118" y="17138"/>
                      </a:moveTo>
                      <a:cubicBezTo>
                        <a:pt x="9703" y="19314"/>
                        <a:pt x="15760" y="18135"/>
                        <a:pt x="18000" y="13346"/>
                      </a:cubicBezTo>
                      <a:cubicBezTo>
                        <a:pt x="21411" y="6050"/>
                        <a:pt x="13778" y="-2286"/>
                        <a:pt x="5945" y="577"/>
                      </a:cubicBezTo>
                      <a:cubicBezTo>
                        <a:pt x="2991" y="1657"/>
                        <a:pt x="198" y="6129"/>
                        <a:pt x="12" y="9065"/>
                      </a:cubicBezTo>
                      <a:cubicBezTo>
                        <a:pt x="-189" y="12266"/>
                        <a:pt x="2171" y="15739"/>
                        <a:pt x="5118" y="17138"/>
                      </a:cubicBezTo>
                      <a:close/>
                    </a:path>
                  </a:pathLst>
                </a:custGeom>
                <a:noFill/>
                <a:ln w="38100" cap="flat">
                  <a:solidFill>
                    <a:srgbClr val="46537A"/>
                  </a:solidFill>
                  <a:prstDash val="solid"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45720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41" name="chenying0907 53">
                  <a:extLst>
                    <a:ext uri="{FF2B5EF4-FFF2-40B4-BE49-F238E27FC236}">
                      <a16:creationId xmlns:a16="http://schemas.microsoft.com/office/drawing/2014/main" id="{4124E071-5E84-4E0B-9F47-02B5E60E0B9B}"/>
                    </a:ext>
                  </a:extLst>
                </p:cNvPr>
                <p:cNvSpPr/>
                <p:nvPr/>
              </p:nvSpPr>
              <p:spPr>
                <a:xfrm>
                  <a:off x="381000" y="368300"/>
                  <a:ext cx="396756" cy="3908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835" h="18188" extrusionOk="0">
                      <a:moveTo>
                        <a:pt x="5118" y="17138"/>
                      </a:moveTo>
                      <a:cubicBezTo>
                        <a:pt x="9702" y="19314"/>
                        <a:pt x="15760" y="18135"/>
                        <a:pt x="17999" y="13346"/>
                      </a:cubicBezTo>
                      <a:cubicBezTo>
                        <a:pt x="21410" y="6050"/>
                        <a:pt x="13777" y="-2286"/>
                        <a:pt x="5944" y="578"/>
                      </a:cubicBezTo>
                      <a:cubicBezTo>
                        <a:pt x="2991" y="1657"/>
                        <a:pt x="197" y="6129"/>
                        <a:pt x="12" y="9065"/>
                      </a:cubicBezTo>
                      <a:cubicBezTo>
                        <a:pt x="-190" y="12266"/>
                        <a:pt x="2170" y="15739"/>
                        <a:pt x="5118" y="17138"/>
                      </a:cubicBezTo>
                      <a:close/>
                    </a:path>
                  </a:pathLst>
                </a:custGeom>
                <a:noFill/>
                <a:ln w="38100" cap="flat">
                  <a:solidFill>
                    <a:srgbClr val="46537A"/>
                  </a:solidFill>
                  <a:prstDash val="solid"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45720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</p:grpSp>
        <p:grpSp>
          <p:nvGrpSpPr>
            <p:cNvPr id="30" name="Group 58">
              <a:extLst>
                <a:ext uri="{FF2B5EF4-FFF2-40B4-BE49-F238E27FC236}">
                  <a16:creationId xmlns:a16="http://schemas.microsoft.com/office/drawing/2014/main" id="{AB1C3051-8180-48E7-A648-1D4E8E994797}"/>
                </a:ext>
              </a:extLst>
            </p:cNvPr>
            <p:cNvGrpSpPr/>
            <p:nvPr/>
          </p:nvGrpSpPr>
          <p:grpSpPr>
            <a:xfrm>
              <a:off x="0" y="558800"/>
              <a:ext cx="803140" cy="830876"/>
              <a:chOff x="0" y="0"/>
              <a:chExt cx="803139" cy="830875"/>
            </a:xfrm>
          </p:grpSpPr>
          <p:sp>
            <p:nvSpPr>
              <p:cNvPr id="31" name="chenying0907 56">
                <a:extLst>
                  <a:ext uri="{FF2B5EF4-FFF2-40B4-BE49-F238E27FC236}">
                    <a16:creationId xmlns:a16="http://schemas.microsoft.com/office/drawing/2014/main" id="{4D70C60C-BBDD-416A-989C-234B6BAE3170}"/>
                  </a:ext>
                </a:extLst>
              </p:cNvPr>
              <p:cNvSpPr/>
              <p:nvPr/>
            </p:nvSpPr>
            <p:spPr>
              <a:xfrm>
                <a:off x="0" y="431800"/>
                <a:ext cx="377118" cy="3990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127" y="12126"/>
                    </a:moveTo>
                    <a:lnTo>
                      <a:pt x="0" y="9668"/>
                    </a:lnTo>
                    <a:lnTo>
                      <a:pt x="12334" y="0"/>
                    </a:lnTo>
                    <a:lnTo>
                      <a:pt x="19930" y="2881"/>
                    </a:lnTo>
                    <a:lnTo>
                      <a:pt x="21600" y="12126"/>
                    </a:lnTo>
                    <a:lnTo>
                      <a:pt x="10800" y="21600"/>
                    </a:lnTo>
                    <a:cubicBezTo>
                      <a:pt x="10800" y="21600"/>
                      <a:pt x="9127" y="12126"/>
                      <a:pt x="9127" y="12126"/>
                    </a:cubicBezTo>
                    <a:close/>
                  </a:path>
                </a:pathLst>
              </a:custGeom>
              <a:solidFill>
                <a:srgbClr val="FDD67A"/>
              </a:solidFill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2" name="chenying0907 57">
                <a:extLst>
                  <a:ext uri="{FF2B5EF4-FFF2-40B4-BE49-F238E27FC236}">
                    <a16:creationId xmlns:a16="http://schemas.microsoft.com/office/drawing/2014/main" id="{0D9DB117-F810-435D-A293-56D5BA7BE594}"/>
                  </a:ext>
                </a:extLst>
              </p:cNvPr>
              <p:cNvSpPr/>
              <p:nvPr/>
            </p:nvSpPr>
            <p:spPr>
              <a:xfrm>
                <a:off x="165100" y="0"/>
                <a:ext cx="638040" cy="6619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21600" y="0"/>
                      <a:pt x="4432" y="18069"/>
                      <a:pt x="0" y="21600"/>
                    </a:cubicBezTo>
                  </a:path>
                </a:pathLst>
              </a:custGeom>
              <a:no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sp>
        <p:nvSpPr>
          <p:cNvPr id="46" name="chenying0907 232">
            <a:extLst>
              <a:ext uri="{FF2B5EF4-FFF2-40B4-BE49-F238E27FC236}">
                <a16:creationId xmlns:a16="http://schemas.microsoft.com/office/drawing/2014/main" id="{C6421630-6089-4C6D-B6FE-78E47FA92D89}"/>
              </a:ext>
            </a:extLst>
          </p:cNvPr>
          <p:cNvSpPr/>
          <p:nvPr/>
        </p:nvSpPr>
        <p:spPr>
          <a:xfrm>
            <a:off x="2097678" y="2917488"/>
            <a:ext cx="667580" cy="7867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919"/>
                </a:moveTo>
                <a:cubicBezTo>
                  <a:pt x="5348" y="11844"/>
                  <a:pt x="8764" y="3907"/>
                  <a:pt x="11380" y="0"/>
                </a:cubicBezTo>
                <a:cubicBezTo>
                  <a:pt x="11376" y="5932"/>
                  <a:pt x="16649" y="9489"/>
                  <a:pt x="21600" y="13177"/>
                </a:cubicBezTo>
                <a:cubicBezTo>
                  <a:pt x="16544" y="13853"/>
                  <a:pt x="13668" y="17355"/>
                  <a:pt x="11962" y="21600"/>
                </a:cubicBezTo>
                <a:cubicBezTo>
                  <a:pt x="10717" y="16355"/>
                  <a:pt x="5962" y="13260"/>
                  <a:pt x="0" y="12019"/>
                </a:cubicBezTo>
              </a:path>
            </a:pathLst>
          </a:custGeom>
          <a:solidFill>
            <a:schemeClr val="accent4"/>
          </a:solidFill>
          <a:ln w="38100">
            <a:solidFill>
              <a:srgbClr val="46537A"/>
            </a:solidFill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sz="3000">
                <a:solidFill>
                  <a:srgbClr val="FFFFFF"/>
                </a:solidFill>
                <a:effectLst>
                  <a:outerShdw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  <a:endParaRPr sz="6600"/>
          </a:p>
        </p:txBody>
      </p:sp>
      <p:sp>
        <p:nvSpPr>
          <p:cNvPr id="47" name="chenying0907 232">
            <a:extLst>
              <a:ext uri="{FF2B5EF4-FFF2-40B4-BE49-F238E27FC236}">
                <a16:creationId xmlns:a16="http://schemas.microsoft.com/office/drawing/2014/main" id="{F5DF3636-EB20-4B84-83BB-1DC2C9B51304}"/>
              </a:ext>
            </a:extLst>
          </p:cNvPr>
          <p:cNvSpPr/>
          <p:nvPr/>
        </p:nvSpPr>
        <p:spPr>
          <a:xfrm>
            <a:off x="4485278" y="2917488"/>
            <a:ext cx="667580" cy="7867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919"/>
                </a:moveTo>
                <a:cubicBezTo>
                  <a:pt x="5348" y="11844"/>
                  <a:pt x="8764" y="3907"/>
                  <a:pt x="11380" y="0"/>
                </a:cubicBezTo>
                <a:cubicBezTo>
                  <a:pt x="11376" y="5932"/>
                  <a:pt x="16649" y="9489"/>
                  <a:pt x="21600" y="13177"/>
                </a:cubicBezTo>
                <a:cubicBezTo>
                  <a:pt x="16544" y="13853"/>
                  <a:pt x="13668" y="17355"/>
                  <a:pt x="11962" y="21600"/>
                </a:cubicBezTo>
                <a:cubicBezTo>
                  <a:pt x="10717" y="16355"/>
                  <a:pt x="5962" y="13260"/>
                  <a:pt x="0" y="12019"/>
                </a:cubicBezTo>
              </a:path>
            </a:pathLst>
          </a:custGeom>
          <a:solidFill>
            <a:schemeClr val="accent4"/>
          </a:solidFill>
          <a:ln w="38100">
            <a:solidFill>
              <a:srgbClr val="46537A"/>
            </a:solidFill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sz="3000">
                <a:solidFill>
                  <a:srgbClr val="FFFFFF"/>
                </a:solidFill>
                <a:effectLst>
                  <a:outerShdw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  <a:endParaRPr sz="6600"/>
          </a:p>
        </p:txBody>
      </p:sp>
      <p:sp>
        <p:nvSpPr>
          <p:cNvPr id="48" name="chenying0907 232">
            <a:extLst>
              <a:ext uri="{FF2B5EF4-FFF2-40B4-BE49-F238E27FC236}">
                <a16:creationId xmlns:a16="http://schemas.microsoft.com/office/drawing/2014/main" id="{C6CF8F88-25FC-4FF6-98C5-A694611EC182}"/>
              </a:ext>
            </a:extLst>
          </p:cNvPr>
          <p:cNvSpPr/>
          <p:nvPr/>
        </p:nvSpPr>
        <p:spPr>
          <a:xfrm>
            <a:off x="6872878" y="2917488"/>
            <a:ext cx="667580" cy="7867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919"/>
                </a:moveTo>
                <a:cubicBezTo>
                  <a:pt x="5348" y="11844"/>
                  <a:pt x="8764" y="3907"/>
                  <a:pt x="11380" y="0"/>
                </a:cubicBezTo>
                <a:cubicBezTo>
                  <a:pt x="11376" y="5932"/>
                  <a:pt x="16649" y="9489"/>
                  <a:pt x="21600" y="13177"/>
                </a:cubicBezTo>
                <a:cubicBezTo>
                  <a:pt x="16544" y="13853"/>
                  <a:pt x="13668" y="17355"/>
                  <a:pt x="11962" y="21600"/>
                </a:cubicBezTo>
                <a:cubicBezTo>
                  <a:pt x="10717" y="16355"/>
                  <a:pt x="5962" y="13260"/>
                  <a:pt x="0" y="12019"/>
                </a:cubicBezTo>
              </a:path>
            </a:pathLst>
          </a:custGeom>
          <a:solidFill>
            <a:schemeClr val="accent4"/>
          </a:solidFill>
          <a:ln w="38100">
            <a:solidFill>
              <a:srgbClr val="46537A"/>
            </a:solidFill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sz="3000">
                <a:solidFill>
                  <a:srgbClr val="FFFFFF"/>
                </a:solidFill>
                <a:effectLst>
                  <a:outerShdw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  <a:endParaRPr sz="6600"/>
          </a:p>
        </p:txBody>
      </p:sp>
      <p:sp>
        <p:nvSpPr>
          <p:cNvPr id="49" name="chenying0907 148">
            <a:extLst>
              <a:ext uri="{FF2B5EF4-FFF2-40B4-BE49-F238E27FC236}">
                <a16:creationId xmlns:a16="http://schemas.microsoft.com/office/drawing/2014/main" id="{70876F50-CE45-486F-9894-8F896134BFAF}"/>
              </a:ext>
            </a:extLst>
          </p:cNvPr>
          <p:cNvSpPr/>
          <p:nvPr/>
        </p:nvSpPr>
        <p:spPr>
          <a:xfrm>
            <a:off x="650953" y="4126165"/>
            <a:ext cx="3177468" cy="152298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　</a:t>
            </a:r>
            <a:r>
              <a:rPr 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4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月</a:t>
            </a:r>
            <a:r>
              <a:rPr lang="en-US" altLang="zh-CN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9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日，据日本时事通讯社报道，日本政府</a:t>
            </a:r>
            <a:r>
              <a:rPr lang="zh-CN" altLang="en-US" sz="2000" b="1" u="sng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基本决定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将福岛第一核电站</a:t>
            </a:r>
            <a:r>
              <a:rPr lang="zh-CN" altLang="en-US" sz="2000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核废水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排入大海。</a:t>
            </a:r>
            <a:endParaRPr sz="20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sp>
        <p:nvSpPr>
          <p:cNvPr id="50" name="chenying0907 148">
            <a:extLst>
              <a:ext uri="{FF2B5EF4-FFF2-40B4-BE49-F238E27FC236}">
                <a16:creationId xmlns:a16="http://schemas.microsoft.com/office/drawing/2014/main" id="{FD94AEE7-8538-4381-98D1-C911E6E25958}"/>
              </a:ext>
            </a:extLst>
          </p:cNvPr>
          <p:cNvSpPr/>
          <p:nvPr/>
        </p:nvSpPr>
        <p:spPr>
          <a:xfrm>
            <a:off x="4834396" y="3859067"/>
            <a:ext cx="4294600" cy="18923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　</a:t>
            </a:r>
            <a:r>
              <a:rPr 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4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月</a:t>
            </a:r>
            <a:r>
              <a:rPr lang="en-US" altLang="zh-CN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13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日，据人民日报客户端报道，日本政府召开相关阁僚会议，</a:t>
            </a:r>
            <a:r>
              <a:rPr lang="zh-CN" altLang="en-US" sz="2000" b="1" u="sng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正式决定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向海洋排放核废水。同时，为宣传处理的安全性，将</a:t>
            </a:r>
            <a:r>
              <a:rPr lang="zh-CN" altLang="en-US" sz="2000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核废水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主要辐射物质</a:t>
            </a:r>
            <a:r>
              <a:rPr lang="zh-CN" altLang="en-US" sz="2000" b="1" u="sng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“氚”做成吉祥物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。</a:t>
            </a:r>
            <a:endParaRPr sz="20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sp>
        <p:nvSpPr>
          <p:cNvPr id="51" name="chenying0907 148">
            <a:extLst>
              <a:ext uri="{FF2B5EF4-FFF2-40B4-BE49-F238E27FC236}">
                <a16:creationId xmlns:a16="http://schemas.microsoft.com/office/drawing/2014/main" id="{4DCFDBC1-2292-4F8F-BC77-8C54A90ED4C1}"/>
              </a:ext>
            </a:extLst>
          </p:cNvPr>
          <p:cNvSpPr/>
          <p:nvPr/>
        </p:nvSpPr>
        <p:spPr>
          <a:xfrm>
            <a:off x="3036764" y="717759"/>
            <a:ext cx="3564607" cy="18923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　</a:t>
            </a:r>
            <a:r>
              <a:rPr lang="en-US" altLang="zh-CN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4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月</a:t>
            </a:r>
            <a:r>
              <a:rPr lang="en-US" altLang="zh-CN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12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日，日本首相管义伟表示“一旦正式决定排入大海，可能还</a:t>
            </a:r>
            <a:r>
              <a:rPr lang="zh-CN" altLang="en-US" sz="2000" b="1" u="sng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需要</a:t>
            </a:r>
            <a:r>
              <a:rPr lang="en-US" altLang="zh-CN" sz="2000" b="1" u="sng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2</a:t>
            </a:r>
            <a:r>
              <a:rPr lang="zh-CN" altLang="en-US" sz="2000" b="1" u="sng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年的时间来准备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。这段时间主要是努力获得国民对于安全性的理解。”</a:t>
            </a:r>
            <a:endParaRPr sz="20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sp>
        <p:nvSpPr>
          <p:cNvPr id="52" name="chenying0907 148">
            <a:extLst>
              <a:ext uri="{FF2B5EF4-FFF2-40B4-BE49-F238E27FC236}">
                <a16:creationId xmlns:a16="http://schemas.microsoft.com/office/drawing/2014/main" id="{EB072218-E868-4443-8094-E41660D05B46}"/>
              </a:ext>
            </a:extLst>
          </p:cNvPr>
          <p:cNvSpPr/>
          <p:nvPr/>
        </p:nvSpPr>
        <p:spPr>
          <a:xfrm>
            <a:off x="8132352" y="659901"/>
            <a:ext cx="3421627" cy="18923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　</a:t>
            </a:r>
            <a:r>
              <a:rPr lang="en-US" altLang="zh-CN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4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月</a:t>
            </a:r>
            <a:r>
              <a:rPr lang="en-US" altLang="zh-CN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14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日，日本复兴厅</a:t>
            </a:r>
            <a:r>
              <a:rPr lang="zh-CN" altLang="en-US" sz="2000" b="1" u="sng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撤下“氚”吉祥物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海报和视频，并称：“本次听取了国民各种各样的声音和感想，据此决定修正‘氚’的设计形象。”</a:t>
            </a:r>
            <a:endParaRPr sz="20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pic>
        <p:nvPicPr>
          <p:cNvPr id="53" name="Picture 2">
            <a:extLst>
              <a:ext uri="{FF2B5EF4-FFF2-40B4-BE49-F238E27FC236}">
                <a16:creationId xmlns:a16="http://schemas.microsoft.com/office/drawing/2014/main" id="{0A577C32-057C-4349-A8AC-F7EBAEAC14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53281" y1="31963" x2="53594" y2="44064"/>
                        <a14:foregroundMark x1="61250" y1="33562" x2="61250" y2="33562"/>
                        <a14:backgroundMark x1="64063" y1="26027" x2="67656" y2="28767"/>
                        <a14:backgroundMark x1="77031" y1="28767" x2="80156" y2="20091"/>
                        <a14:backgroundMark x1="73438" y1="13014" x2="74063" y2="22831"/>
                        <a14:backgroundMark x1="77500" y1="33105" x2="78438" y2="39498"/>
                        <a14:backgroundMark x1="61250" y1="18265" x2="65938" y2="15068"/>
                        <a14:backgroundMark x1="95938" y1="62557" x2="98906" y2="474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72" t="18383" r="23541" b="43106"/>
          <a:stretch/>
        </p:blipFill>
        <p:spPr bwMode="auto">
          <a:xfrm>
            <a:off x="9379050" y="4144852"/>
            <a:ext cx="2364459" cy="1606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9762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46" grpId="0" animBg="1"/>
      <p:bldP spid="47" grpId="0" animBg="1"/>
      <p:bldP spid="48" grpId="0" animBg="1"/>
      <p:bldP spid="49" grpId="0"/>
      <p:bldP spid="50" grpId="0"/>
      <p:bldP spid="51" grpId="0"/>
      <p:bldP spid="5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enying0907 175"/>
          <p:cNvSpPr/>
          <p:nvPr/>
        </p:nvSpPr>
        <p:spPr>
          <a:xfrm>
            <a:off x="1323576" y="1027261"/>
            <a:ext cx="6376546" cy="41704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3" h="21600" extrusionOk="0">
                <a:moveTo>
                  <a:pt x="6742" y="16124"/>
                </a:moveTo>
                <a:cubicBezTo>
                  <a:pt x="5374" y="16910"/>
                  <a:pt x="3929" y="20482"/>
                  <a:pt x="3478" y="21600"/>
                </a:cubicBezTo>
                <a:cubicBezTo>
                  <a:pt x="3702" y="19782"/>
                  <a:pt x="4191" y="18074"/>
                  <a:pt x="4233" y="16234"/>
                </a:cubicBezTo>
                <a:cubicBezTo>
                  <a:pt x="3426" y="16656"/>
                  <a:pt x="2554" y="16263"/>
                  <a:pt x="1729" y="16378"/>
                </a:cubicBezTo>
                <a:cubicBezTo>
                  <a:pt x="1648" y="11313"/>
                  <a:pt x="1059" y="5533"/>
                  <a:pt x="0" y="631"/>
                </a:cubicBezTo>
                <a:cubicBezTo>
                  <a:pt x="4095" y="977"/>
                  <a:pt x="8091" y="628"/>
                  <a:pt x="12162" y="358"/>
                </a:cubicBezTo>
                <a:cubicBezTo>
                  <a:pt x="14982" y="171"/>
                  <a:pt x="18216" y="0"/>
                  <a:pt x="21204" y="0"/>
                </a:cubicBezTo>
                <a:cubicBezTo>
                  <a:pt x="21600" y="812"/>
                  <a:pt x="21523" y="2642"/>
                  <a:pt x="21419" y="3597"/>
                </a:cubicBezTo>
                <a:lnTo>
                  <a:pt x="6120" y="4060"/>
                </a:lnTo>
                <a:cubicBezTo>
                  <a:pt x="6120" y="4060"/>
                  <a:pt x="6742" y="16124"/>
                  <a:pt x="6742" y="16124"/>
                </a:cubicBezTo>
                <a:close/>
              </a:path>
            </a:pathLst>
          </a:custGeom>
          <a:solidFill>
            <a:srgbClr val="E7E4EA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sz="3000">
                <a:solidFill>
                  <a:srgbClr val="FFFFFF"/>
                </a:solidFill>
                <a:effectLst>
                  <a:outerShdw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1" name="chenying0907 182"/>
          <p:cNvSpPr/>
          <p:nvPr/>
        </p:nvSpPr>
        <p:spPr>
          <a:xfrm>
            <a:off x="3136695" y="1706802"/>
            <a:ext cx="7199061" cy="47792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53" h="21444" extrusionOk="0">
                <a:moveTo>
                  <a:pt x="9587" y="16461"/>
                </a:moveTo>
                <a:cubicBezTo>
                  <a:pt x="7137" y="17180"/>
                  <a:pt x="4338" y="16988"/>
                  <a:pt x="1871" y="17887"/>
                </a:cubicBezTo>
                <a:cubicBezTo>
                  <a:pt x="741" y="15455"/>
                  <a:pt x="1259" y="12409"/>
                  <a:pt x="871" y="9752"/>
                </a:cubicBezTo>
                <a:cubicBezTo>
                  <a:pt x="413" y="6611"/>
                  <a:pt x="-151" y="3747"/>
                  <a:pt x="36" y="488"/>
                </a:cubicBezTo>
                <a:cubicBezTo>
                  <a:pt x="4480" y="149"/>
                  <a:pt x="9014" y="-156"/>
                  <a:pt x="13493" y="87"/>
                </a:cubicBezTo>
                <a:cubicBezTo>
                  <a:pt x="15942" y="221"/>
                  <a:pt x="18443" y="1027"/>
                  <a:pt x="20887" y="604"/>
                </a:cubicBezTo>
                <a:cubicBezTo>
                  <a:pt x="21449" y="2041"/>
                  <a:pt x="20999" y="15633"/>
                  <a:pt x="21352" y="15738"/>
                </a:cubicBezTo>
                <a:cubicBezTo>
                  <a:pt x="18614" y="14924"/>
                  <a:pt x="16128" y="15633"/>
                  <a:pt x="13384" y="15578"/>
                </a:cubicBezTo>
                <a:cubicBezTo>
                  <a:pt x="14206" y="17474"/>
                  <a:pt x="14961" y="19421"/>
                  <a:pt x="15578" y="21444"/>
                </a:cubicBezTo>
                <a:cubicBezTo>
                  <a:pt x="15386" y="20814"/>
                  <a:pt x="11222" y="16709"/>
                  <a:pt x="10628" y="16085"/>
                </a:cubicBezTo>
                <a:cubicBezTo>
                  <a:pt x="10290" y="16233"/>
                  <a:pt x="9942" y="16357"/>
                  <a:pt x="9587" y="16461"/>
                </a:cubicBezTo>
                <a:close/>
              </a:path>
            </a:pathLst>
          </a:custGeom>
          <a:noFill/>
          <a:ln w="38100" cap="flat">
            <a:solidFill>
              <a:srgbClr val="46537A"/>
            </a:solidFill>
            <a:prstDash val="solid"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sz="3000">
                <a:solidFill>
                  <a:srgbClr val="FFFFFF"/>
                </a:solidFill>
                <a:effectLst>
                  <a:outerShdw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" name="chenying0907 148"/>
          <p:cNvSpPr/>
          <p:nvPr/>
        </p:nvSpPr>
        <p:spPr>
          <a:xfrm>
            <a:off x="4032845" y="2068633"/>
            <a:ext cx="5888957" cy="26985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4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　世界上又不是只有日本有核电站，</a:t>
            </a:r>
            <a:endParaRPr lang="en-US" altLang="zh-CN" sz="24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4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　</a:t>
            </a:r>
            <a:r>
              <a:rPr lang="zh-CN" altLang="en-US" sz="24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怎么老是他家出事</a:t>
            </a:r>
            <a:r>
              <a:rPr lang="zh-CN" altLang="en-US" sz="24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？</a:t>
            </a:r>
            <a:endParaRPr lang="en-US" altLang="zh-CN" sz="24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endParaRPr lang="en-US" altLang="zh-CN" sz="24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4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　就算出事了，大事化小小事化了，</a:t>
            </a:r>
            <a:endParaRPr lang="en-US" altLang="zh-CN" sz="24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4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　给他一百个胆子，</a:t>
            </a:r>
            <a:endParaRPr lang="en-US" altLang="zh-CN" sz="24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4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　</a:t>
            </a:r>
            <a:r>
              <a:rPr lang="zh-CN" altLang="en-US" sz="24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明面上不应该这么沸沸扬扬</a:t>
            </a:r>
            <a:r>
              <a:rPr lang="zh-CN" altLang="en-US" sz="24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啊？</a:t>
            </a:r>
            <a:endParaRPr lang="en-US" altLang="zh-CN" sz="24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856244" y="613758"/>
            <a:ext cx="58438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sz="66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怪诶！</a:t>
            </a:r>
            <a:r>
              <a:rPr kumimoji="1" lang="en-US" altLang="zh-CN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——</a:t>
            </a:r>
            <a:r>
              <a:rPr kumimoji="1" lang="zh-CN" altLang="en-US" sz="2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４月９日事件初　观感</a:t>
            </a:r>
          </a:p>
        </p:txBody>
      </p:sp>
    </p:spTree>
    <p:extLst>
      <p:ext uri="{BB962C8B-B14F-4D97-AF65-F5344CB8AC3E}">
        <p14:creationId xmlns:p14="http://schemas.microsoft.com/office/powerpoint/2010/main" val="738772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5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6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12" grpId="0" uiExpand="1" build="p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22B1B49-1E54-4867-9E75-CC77B0C05B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7904"/>
          <a:stretch/>
        </p:blipFill>
        <p:spPr>
          <a:xfrm>
            <a:off x="1709251" y="1085010"/>
            <a:ext cx="4007922" cy="4258491"/>
          </a:xfrm>
          <a:prstGeom prst="rect">
            <a:avLst/>
          </a:prstGeom>
        </p:spPr>
      </p:pic>
      <p:sp>
        <p:nvSpPr>
          <p:cNvPr id="10" name="chenying0907 29">
            <a:extLst>
              <a:ext uri="{FF2B5EF4-FFF2-40B4-BE49-F238E27FC236}">
                <a16:creationId xmlns:a16="http://schemas.microsoft.com/office/drawing/2014/main" id="{3DFE8020-54B6-4352-86FB-7CF74AD12821}"/>
              </a:ext>
            </a:extLst>
          </p:cNvPr>
          <p:cNvSpPr/>
          <p:nvPr/>
        </p:nvSpPr>
        <p:spPr>
          <a:xfrm rot="900000">
            <a:off x="1176180" y="548882"/>
            <a:ext cx="5124503" cy="5278493"/>
          </a:xfrm>
          <a:custGeom>
            <a:avLst/>
            <a:gdLst>
              <a:gd name="connsiteX0" fmla="*/ 15178 w 19871"/>
              <a:gd name="connsiteY0" fmla="*/ 0 h 21600"/>
              <a:gd name="connsiteX1" fmla="*/ 0 w 19871"/>
              <a:gd name="connsiteY1" fmla="*/ 2538 h 21600"/>
              <a:gd name="connsiteX2" fmla="*/ 4463 w 19871"/>
              <a:gd name="connsiteY2" fmla="*/ 21600 h 21600"/>
              <a:gd name="connsiteX3" fmla="*/ 19871 w 19871"/>
              <a:gd name="connsiteY3" fmla="*/ 18777 h 21600"/>
              <a:gd name="connsiteX4" fmla="*/ 17450 w 19871"/>
              <a:gd name="connsiteY4" fmla="*/ 8748 h 21600"/>
              <a:gd name="connsiteX5" fmla="*/ 15178 w 19871"/>
              <a:gd name="connsiteY5" fmla="*/ 0 h 21600"/>
              <a:gd name="connsiteX0" fmla="*/ 14798 w 19871"/>
              <a:gd name="connsiteY0" fmla="*/ 0 h 22890"/>
              <a:gd name="connsiteX1" fmla="*/ 0 w 19871"/>
              <a:gd name="connsiteY1" fmla="*/ 3828 h 22890"/>
              <a:gd name="connsiteX2" fmla="*/ 4463 w 19871"/>
              <a:gd name="connsiteY2" fmla="*/ 22890 h 22890"/>
              <a:gd name="connsiteX3" fmla="*/ 19871 w 19871"/>
              <a:gd name="connsiteY3" fmla="*/ 20067 h 22890"/>
              <a:gd name="connsiteX4" fmla="*/ 17450 w 19871"/>
              <a:gd name="connsiteY4" fmla="*/ 10038 h 22890"/>
              <a:gd name="connsiteX5" fmla="*/ 14798 w 19871"/>
              <a:gd name="connsiteY5" fmla="*/ 0 h 22890"/>
              <a:gd name="connsiteX0" fmla="*/ 14798 w 19871"/>
              <a:gd name="connsiteY0" fmla="*/ 0 h 22785"/>
              <a:gd name="connsiteX1" fmla="*/ 0 w 19871"/>
              <a:gd name="connsiteY1" fmla="*/ 3828 h 22785"/>
              <a:gd name="connsiteX2" fmla="*/ 5300 w 19871"/>
              <a:gd name="connsiteY2" fmla="*/ 22785 h 22785"/>
              <a:gd name="connsiteX3" fmla="*/ 19871 w 19871"/>
              <a:gd name="connsiteY3" fmla="*/ 20067 h 22785"/>
              <a:gd name="connsiteX4" fmla="*/ 17450 w 19871"/>
              <a:gd name="connsiteY4" fmla="*/ 10038 h 22785"/>
              <a:gd name="connsiteX5" fmla="*/ 14798 w 19871"/>
              <a:gd name="connsiteY5" fmla="*/ 0 h 22785"/>
              <a:gd name="connsiteX0" fmla="*/ 14798 w 19871"/>
              <a:gd name="connsiteY0" fmla="*/ 0 h 23019"/>
              <a:gd name="connsiteX1" fmla="*/ 0 w 19871"/>
              <a:gd name="connsiteY1" fmla="*/ 3828 h 23019"/>
              <a:gd name="connsiteX2" fmla="*/ 5152 w 19871"/>
              <a:gd name="connsiteY2" fmla="*/ 23019 h 23019"/>
              <a:gd name="connsiteX3" fmla="*/ 19871 w 19871"/>
              <a:gd name="connsiteY3" fmla="*/ 20067 h 23019"/>
              <a:gd name="connsiteX4" fmla="*/ 17450 w 19871"/>
              <a:gd name="connsiteY4" fmla="*/ 10038 h 23019"/>
              <a:gd name="connsiteX5" fmla="*/ 14798 w 19871"/>
              <a:gd name="connsiteY5" fmla="*/ 0 h 23019"/>
              <a:gd name="connsiteX0" fmla="*/ 14798 w 20350"/>
              <a:gd name="connsiteY0" fmla="*/ 0 h 23019"/>
              <a:gd name="connsiteX1" fmla="*/ 0 w 20350"/>
              <a:gd name="connsiteY1" fmla="*/ 3828 h 23019"/>
              <a:gd name="connsiteX2" fmla="*/ 5152 w 20350"/>
              <a:gd name="connsiteY2" fmla="*/ 23019 h 23019"/>
              <a:gd name="connsiteX3" fmla="*/ 20350 w 20350"/>
              <a:gd name="connsiteY3" fmla="*/ 19851 h 23019"/>
              <a:gd name="connsiteX4" fmla="*/ 17450 w 20350"/>
              <a:gd name="connsiteY4" fmla="*/ 10038 h 23019"/>
              <a:gd name="connsiteX5" fmla="*/ 14798 w 20350"/>
              <a:gd name="connsiteY5" fmla="*/ 0 h 23019"/>
              <a:gd name="connsiteX0" fmla="*/ 14798 w 20350"/>
              <a:gd name="connsiteY0" fmla="*/ 0 h 23019"/>
              <a:gd name="connsiteX1" fmla="*/ 0 w 20350"/>
              <a:gd name="connsiteY1" fmla="*/ 3828 h 23019"/>
              <a:gd name="connsiteX2" fmla="*/ 5152 w 20350"/>
              <a:gd name="connsiteY2" fmla="*/ 23019 h 23019"/>
              <a:gd name="connsiteX3" fmla="*/ 20350 w 20350"/>
              <a:gd name="connsiteY3" fmla="*/ 19851 h 23019"/>
              <a:gd name="connsiteX4" fmla="*/ 17450 w 20350"/>
              <a:gd name="connsiteY4" fmla="*/ 10038 h 23019"/>
              <a:gd name="connsiteX5" fmla="*/ 14798 w 20350"/>
              <a:gd name="connsiteY5" fmla="*/ 0 h 23019"/>
              <a:gd name="connsiteX0" fmla="*/ 14798 w 20370"/>
              <a:gd name="connsiteY0" fmla="*/ 0 h 23019"/>
              <a:gd name="connsiteX1" fmla="*/ 0 w 20370"/>
              <a:gd name="connsiteY1" fmla="*/ 3828 h 23019"/>
              <a:gd name="connsiteX2" fmla="*/ 5152 w 20370"/>
              <a:gd name="connsiteY2" fmla="*/ 23019 h 23019"/>
              <a:gd name="connsiteX3" fmla="*/ 20370 w 20370"/>
              <a:gd name="connsiteY3" fmla="*/ 19550 h 23019"/>
              <a:gd name="connsiteX4" fmla="*/ 17450 w 20370"/>
              <a:gd name="connsiteY4" fmla="*/ 10038 h 23019"/>
              <a:gd name="connsiteX5" fmla="*/ 14798 w 20370"/>
              <a:gd name="connsiteY5" fmla="*/ 0 h 23019"/>
              <a:gd name="connsiteX0" fmla="*/ 14798 w 20370"/>
              <a:gd name="connsiteY0" fmla="*/ 0 h 23019"/>
              <a:gd name="connsiteX1" fmla="*/ 0 w 20370"/>
              <a:gd name="connsiteY1" fmla="*/ 3828 h 23019"/>
              <a:gd name="connsiteX2" fmla="*/ 5152 w 20370"/>
              <a:gd name="connsiteY2" fmla="*/ 23019 h 23019"/>
              <a:gd name="connsiteX3" fmla="*/ 20370 w 20370"/>
              <a:gd name="connsiteY3" fmla="*/ 19550 h 23019"/>
              <a:gd name="connsiteX4" fmla="*/ 17754 w 20370"/>
              <a:gd name="connsiteY4" fmla="*/ 9964 h 23019"/>
              <a:gd name="connsiteX5" fmla="*/ 14798 w 20370"/>
              <a:gd name="connsiteY5" fmla="*/ 0 h 23019"/>
              <a:gd name="connsiteX0" fmla="*/ 14907 w 20370"/>
              <a:gd name="connsiteY0" fmla="*/ 0 h 22650"/>
              <a:gd name="connsiteX1" fmla="*/ 0 w 20370"/>
              <a:gd name="connsiteY1" fmla="*/ 3459 h 22650"/>
              <a:gd name="connsiteX2" fmla="*/ 5152 w 20370"/>
              <a:gd name="connsiteY2" fmla="*/ 22650 h 22650"/>
              <a:gd name="connsiteX3" fmla="*/ 20370 w 20370"/>
              <a:gd name="connsiteY3" fmla="*/ 19181 h 22650"/>
              <a:gd name="connsiteX4" fmla="*/ 17754 w 20370"/>
              <a:gd name="connsiteY4" fmla="*/ 9595 h 22650"/>
              <a:gd name="connsiteX5" fmla="*/ 14907 w 20370"/>
              <a:gd name="connsiteY5" fmla="*/ 0 h 22650"/>
              <a:gd name="connsiteX0" fmla="*/ 14407 w 19870"/>
              <a:gd name="connsiteY0" fmla="*/ 0 h 22650"/>
              <a:gd name="connsiteX1" fmla="*/ 0 w 19870"/>
              <a:gd name="connsiteY1" fmla="*/ 4384 h 22650"/>
              <a:gd name="connsiteX2" fmla="*/ 4652 w 19870"/>
              <a:gd name="connsiteY2" fmla="*/ 22650 h 22650"/>
              <a:gd name="connsiteX3" fmla="*/ 19870 w 19870"/>
              <a:gd name="connsiteY3" fmla="*/ 19181 h 22650"/>
              <a:gd name="connsiteX4" fmla="*/ 17254 w 19870"/>
              <a:gd name="connsiteY4" fmla="*/ 9595 h 22650"/>
              <a:gd name="connsiteX5" fmla="*/ 14407 w 19870"/>
              <a:gd name="connsiteY5" fmla="*/ 0 h 22650"/>
              <a:gd name="connsiteX0" fmla="*/ 14407 w 19870"/>
              <a:gd name="connsiteY0" fmla="*/ 0 h 23857"/>
              <a:gd name="connsiteX1" fmla="*/ 0 w 19870"/>
              <a:gd name="connsiteY1" fmla="*/ 4384 h 23857"/>
              <a:gd name="connsiteX2" fmla="*/ 4935 w 19870"/>
              <a:gd name="connsiteY2" fmla="*/ 23857 h 23857"/>
              <a:gd name="connsiteX3" fmla="*/ 19870 w 19870"/>
              <a:gd name="connsiteY3" fmla="*/ 19181 h 23857"/>
              <a:gd name="connsiteX4" fmla="*/ 17254 w 19870"/>
              <a:gd name="connsiteY4" fmla="*/ 9595 h 23857"/>
              <a:gd name="connsiteX5" fmla="*/ 14407 w 19870"/>
              <a:gd name="connsiteY5" fmla="*/ 0 h 23857"/>
              <a:gd name="connsiteX0" fmla="*/ 14407 w 19870"/>
              <a:gd name="connsiteY0" fmla="*/ 0 h 23857"/>
              <a:gd name="connsiteX1" fmla="*/ 0 w 19870"/>
              <a:gd name="connsiteY1" fmla="*/ 4384 h 23857"/>
              <a:gd name="connsiteX2" fmla="*/ 4935 w 19870"/>
              <a:gd name="connsiteY2" fmla="*/ 23857 h 23857"/>
              <a:gd name="connsiteX3" fmla="*/ 19870 w 19870"/>
              <a:gd name="connsiteY3" fmla="*/ 19181 h 23857"/>
              <a:gd name="connsiteX4" fmla="*/ 17254 w 19870"/>
              <a:gd name="connsiteY4" fmla="*/ 9595 h 23857"/>
              <a:gd name="connsiteX5" fmla="*/ 14407 w 19870"/>
              <a:gd name="connsiteY5" fmla="*/ 0 h 23857"/>
              <a:gd name="connsiteX0" fmla="*/ 14407 w 19870"/>
              <a:gd name="connsiteY0" fmla="*/ 0 h 23663"/>
              <a:gd name="connsiteX1" fmla="*/ 0 w 19870"/>
              <a:gd name="connsiteY1" fmla="*/ 4384 h 23663"/>
              <a:gd name="connsiteX2" fmla="*/ 4512 w 19870"/>
              <a:gd name="connsiteY2" fmla="*/ 23663 h 23663"/>
              <a:gd name="connsiteX3" fmla="*/ 19870 w 19870"/>
              <a:gd name="connsiteY3" fmla="*/ 19181 h 23663"/>
              <a:gd name="connsiteX4" fmla="*/ 17254 w 19870"/>
              <a:gd name="connsiteY4" fmla="*/ 9595 h 23663"/>
              <a:gd name="connsiteX5" fmla="*/ 14407 w 19870"/>
              <a:gd name="connsiteY5" fmla="*/ 0 h 23663"/>
              <a:gd name="connsiteX0" fmla="*/ 14407 w 19078"/>
              <a:gd name="connsiteY0" fmla="*/ 0 h 23663"/>
              <a:gd name="connsiteX1" fmla="*/ 0 w 19078"/>
              <a:gd name="connsiteY1" fmla="*/ 4384 h 23663"/>
              <a:gd name="connsiteX2" fmla="*/ 4512 w 19078"/>
              <a:gd name="connsiteY2" fmla="*/ 23663 h 23663"/>
              <a:gd name="connsiteX3" fmla="*/ 19078 w 19078"/>
              <a:gd name="connsiteY3" fmla="*/ 19424 h 23663"/>
              <a:gd name="connsiteX4" fmla="*/ 17254 w 19078"/>
              <a:gd name="connsiteY4" fmla="*/ 9595 h 23663"/>
              <a:gd name="connsiteX5" fmla="*/ 14407 w 19078"/>
              <a:gd name="connsiteY5" fmla="*/ 0 h 23663"/>
              <a:gd name="connsiteX0" fmla="*/ 14407 w 19078"/>
              <a:gd name="connsiteY0" fmla="*/ 0 h 23663"/>
              <a:gd name="connsiteX1" fmla="*/ 0 w 19078"/>
              <a:gd name="connsiteY1" fmla="*/ 4384 h 23663"/>
              <a:gd name="connsiteX2" fmla="*/ 4512 w 19078"/>
              <a:gd name="connsiteY2" fmla="*/ 23663 h 23663"/>
              <a:gd name="connsiteX3" fmla="*/ 19078 w 19078"/>
              <a:gd name="connsiteY3" fmla="*/ 19424 h 23663"/>
              <a:gd name="connsiteX4" fmla="*/ 16878 w 19078"/>
              <a:gd name="connsiteY4" fmla="*/ 9602 h 23663"/>
              <a:gd name="connsiteX5" fmla="*/ 14407 w 19078"/>
              <a:gd name="connsiteY5" fmla="*/ 0 h 23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078" h="23663" extrusionOk="0">
                <a:moveTo>
                  <a:pt x="14407" y="0"/>
                </a:moveTo>
                <a:cubicBezTo>
                  <a:pt x="14512" y="360"/>
                  <a:pt x="1413" y="4434"/>
                  <a:pt x="0" y="4384"/>
                </a:cubicBezTo>
                <a:cubicBezTo>
                  <a:pt x="1189" y="10717"/>
                  <a:pt x="3037" y="17355"/>
                  <a:pt x="4512" y="23663"/>
                </a:cubicBezTo>
                <a:cubicBezTo>
                  <a:pt x="10020" y="22736"/>
                  <a:pt x="13419" y="20102"/>
                  <a:pt x="19078" y="19424"/>
                </a:cubicBezTo>
                <a:cubicBezTo>
                  <a:pt x="18047" y="16297"/>
                  <a:pt x="18049" y="12773"/>
                  <a:pt x="16878" y="9602"/>
                </a:cubicBezTo>
                <a:cubicBezTo>
                  <a:pt x="15825" y="6749"/>
                  <a:pt x="15248" y="2887"/>
                  <a:pt x="14407" y="0"/>
                </a:cubicBezTo>
                <a:close/>
              </a:path>
            </a:pathLst>
          </a:custGeom>
          <a:noFill/>
          <a:ln w="38100" cap="flat">
            <a:solidFill>
              <a:srgbClr val="46537A"/>
            </a:solidFill>
            <a:prstDash val="solid"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sz="3000">
                <a:solidFill>
                  <a:srgbClr val="FFFFFF"/>
                </a:solidFill>
                <a:effectLst>
                  <a:outerShdw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186A8519-7F26-4575-9FDF-6779EEC3AE1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332994" y="1173675"/>
            <a:ext cx="3783498" cy="4143700"/>
          </a:xfrm>
          <a:prstGeom prst="rect">
            <a:avLst/>
          </a:prstGeom>
        </p:spPr>
      </p:pic>
      <p:sp>
        <p:nvSpPr>
          <p:cNvPr id="16" name="chenying0907 29">
            <a:extLst>
              <a:ext uri="{FF2B5EF4-FFF2-40B4-BE49-F238E27FC236}">
                <a16:creationId xmlns:a16="http://schemas.microsoft.com/office/drawing/2014/main" id="{6B6F4152-0E18-4628-B3C5-B1EDA2253AB2}"/>
              </a:ext>
            </a:extLst>
          </p:cNvPr>
          <p:cNvSpPr/>
          <p:nvPr/>
        </p:nvSpPr>
        <p:spPr>
          <a:xfrm rot="900000">
            <a:off x="6878762" y="753864"/>
            <a:ext cx="4758239" cy="4915137"/>
          </a:xfrm>
          <a:custGeom>
            <a:avLst/>
            <a:gdLst>
              <a:gd name="connsiteX0" fmla="*/ 15178 w 19871"/>
              <a:gd name="connsiteY0" fmla="*/ 0 h 21600"/>
              <a:gd name="connsiteX1" fmla="*/ 0 w 19871"/>
              <a:gd name="connsiteY1" fmla="*/ 2538 h 21600"/>
              <a:gd name="connsiteX2" fmla="*/ 4463 w 19871"/>
              <a:gd name="connsiteY2" fmla="*/ 21600 h 21600"/>
              <a:gd name="connsiteX3" fmla="*/ 19871 w 19871"/>
              <a:gd name="connsiteY3" fmla="*/ 18777 h 21600"/>
              <a:gd name="connsiteX4" fmla="*/ 17450 w 19871"/>
              <a:gd name="connsiteY4" fmla="*/ 8748 h 21600"/>
              <a:gd name="connsiteX5" fmla="*/ 15178 w 19871"/>
              <a:gd name="connsiteY5" fmla="*/ 0 h 21600"/>
              <a:gd name="connsiteX0" fmla="*/ 14798 w 19871"/>
              <a:gd name="connsiteY0" fmla="*/ 0 h 22890"/>
              <a:gd name="connsiteX1" fmla="*/ 0 w 19871"/>
              <a:gd name="connsiteY1" fmla="*/ 3828 h 22890"/>
              <a:gd name="connsiteX2" fmla="*/ 4463 w 19871"/>
              <a:gd name="connsiteY2" fmla="*/ 22890 h 22890"/>
              <a:gd name="connsiteX3" fmla="*/ 19871 w 19871"/>
              <a:gd name="connsiteY3" fmla="*/ 20067 h 22890"/>
              <a:gd name="connsiteX4" fmla="*/ 17450 w 19871"/>
              <a:gd name="connsiteY4" fmla="*/ 10038 h 22890"/>
              <a:gd name="connsiteX5" fmla="*/ 14798 w 19871"/>
              <a:gd name="connsiteY5" fmla="*/ 0 h 22890"/>
              <a:gd name="connsiteX0" fmla="*/ 14798 w 19871"/>
              <a:gd name="connsiteY0" fmla="*/ 0 h 22785"/>
              <a:gd name="connsiteX1" fmla="*/ 0 w 19871"/>
              <a:gd name="connsiteY1" fmla="*/ 3828 h 22785"/>
              <a:gd name="connsiteX2" fmla="*/ 5300 w 19871"/>
              <a:gd name="connsiteY2" fmla="*/ 22785 h 22785"/>
              <a:gd name="connsiteX3" fmla="*/ 19871 w 19871"/>
              <a:gd name="connsiteY3" fmla="*/ 20067 h 22785"/>
              <a:gd name="connsiteX4" fmla="*/ 17450 w 19871"/>
              <a:gd name="connsiteY4" fmla="*/ 10038 h 22785"/>
              <a:gd name="connsiteX5" fmla="*/ 14798 w 19871"/>
              <a:gd name="connsiteY5" fmla="*/ 0 h 22785"/>
              <a:gd name="connsiteX0" fmla="*/ 14798 w 19871"/>
              <a:gd name="connsiteY0" fmla="*/ 0 h 23019"/>
              <a:gd name="connsiteX1" fmla="*/ 0 w 19871"/>
              <a:gd name="connsiteY1" fmla="*/ 3828 h 23019"/>
              <a:gd name="connsiteX2" fmla="*/ 5152 w 19871"/>
              <a:gd name="connsiteY2" fmla="*/ 23019 h 23019"/>
              <a:gd name="connsiteX3" fmla="*/ 19871 w 19871"/>
              <a:gd name="connsiteY3" fmla="*/ 20067 h 23019"/>
              <a:gd name="connsiteX4" fmla="*/ 17450 w 19871"/>
              <a:gd name="connsiteY4" fmla="*/ 10038 h 23019"/>
              <a:gd name="connsiteX5" fmla="*/ 14798 w 19871"/>
              <a:gd name="connsiteY5" fmla="*/ 0 h 23019"/>
              <a:gd name="connsiteX0" fmla="*/ 14798 w 20350"/>
              <a:gd name="connsiteY0" fmla="*/ 0 h 23019"/>
              <a:gd name="connsiteX1" fmla="*/ 0 w 20350"/>
              <a:gd name="connsiteY1" fmla="*/ 3828 h 23019"/>
              <a:gd name="connsiteX2" fmla="*/ 5152 w 20350"/>
              <a:gd name="connsiteY2" fmla="*/ 23019 h 23019"/>
              <a:gd name="connsiteX3" fmla="*/ 20350 w 20350"/>
              <a:gd name="connsiteY3" fmla="*/ 19851 h 23019"/>
              <a:gd name="connsiteX4" fmla="*/ 17450 w 20350"/>
              <a:gd name="connsiteY4" fmla="*/ 10038 h 23019"/>
              <a:gd name="connsiteX5" fmla="*/ 14798 w 20350"/>
              <a:gd name="connsiteY5" fmla="*/ 0 h 23019"/>
              <a:gd name="connsiteX0" fmla="*/ 14798 w 20350"/>
              <a:gd name="connsiteY0" fmla="*/ 0 h 23019"/>
              <a:gd name="connsiteX1" fmla="*/ 0 w 20350"/>
              <a:gd name="connsiteY1" fmla="*/ 3828 h 23019"/>
              <a:gd name="connsiteX2" fmla="*/ 5152 w 20350"/>
              <a:gd name="connsiteY2" fmla="*/ 23019 h 23019"/>
              <a:gd name="connsiteX3" fmla="*/ 20350 w 20350"/>
              <a:gd name="connsiteY3" fmla="*/ 19851 h 23019"/>
              <a:gd name="connsiteX4" fmla="*/ 17450 w 20350"/>
              <a:gd name="connsiteY4" fmla="*/ 10038 h 23019"/>
              <a:gd name="connsiteX5" fmla="*/ 14798 w 20350"/>
              <a:gd name="connsiteY5" fmla="*/ 0 h 23019"/>
              <a:gd name="connsiteX0" fmla="*/ 14798 w 20370"/>
              <a:gd name="connsiteY0" fmla="*/ 0 h 23019"/>
              <a:gd name="connsiteX1" fmla="*/ 0 w 20370"/>
              <a:gd name="connsiteY1" fmla="*/ 3828 h 23019"/>
              <a:gd name="connsiteX2" fmla="*/ 5152 w 20370"/>
              <a:gd name="connsiteY2" fmla="*/ 23019 h 23019"/>
              <a:gd name="connsiteX3" fmla="*/ 20370 w 20370"/>
              <a:gd name="connsiteY3" fmla="*/ 19550 h 23019"/>
              <a:gd name="connsiteX4" fmla="*/ 17450 w 20370"/>
              <a:gd name="connsiteY4" fmla="*/ 10038 h 23019"/>
              <a:gd name="connsiteX5" fmla="*/ 14798 w 20370"/>
              <a:gd name="connsiteY5" fmla="*/ 0 h 23019"/>
              <a:gd name="connsiteX0" fmla="*/ 14798 w 20370"/>
              <a:gd name="connsiteY0" fmla="*/ 0 h 23019"/>
              <a:gd name="connsiteX1" fmla="*/ 0 w 20370"/>
              <a:gd name="connsiteY1" fmla="*/ 3828 h 23019"/>
              <a:gd name="connsiteX2" fmla="*/ 5152 w 20370"/>
              <a:gd name="connsiteY2" fmla="*/ 23019 h 23019"/>
              <a:gd name="connsiteX3" fmla="*/ 20370 w 20370"/>
              <a:gd name="connsiteY3" fmla="*/ 19550 h 23019"/>
              <a:gd name="connsiteX4" fmla="*/ 17754 w 20370"/>
              <a:gd name="connsiteY4" fmla="*/ 9964 h 23019"/>
              <a:gd name="connsiteX5" fmla="*/ 14798 w 20370"/>
              <a:gd name="connsiteY5" fmla="*/ 0 h 23019"/>
              <a:gd name="connsiteX0" fmla="*/ 14907 w 20370"/>
              <a:gd name="connsiteY0" fmla="*/ 0 h 22650"/>
              <a:gd name="connsiteX1" fmla="*/ 0 w 20370"/>
              <a:gd name="connsiteY1" fmla="*/ 3459 h 22650"/>
              <a:gd name="connsiteX2" fmla="*/ 5152 w 20370"/>
              <a:gd name="connsiteY2" fmla="*/ 22650 h 22650"/>
              <a:gd name="connsiteX3" fmla="*/ 20370 w 20370"/>
              <a:gd name="connsiteY3" fmla="*/ 19181 h 22650"/>
              <a:gd name="connsiteX4" fmla="*/ 17754 w 20370"/>
              <a:gd name="connsiteY4" fmla="*/ 9595 h 22650"/>
              <a:gd name="connsiteX5" fmla="*/ 14907 w 20370"/>
              <a:gd name="connsiteY5" fmla="*/ 0 h 22650"/>
              <a:gd name="connsiteX0" fmla="*/ 14407 w 19870"/>
              <a:gd name="connsiteY0" fmla="*/ 0 h 22650"/>
              <a:gd name="connsiteX1" fmla="*/ 0 w 19870"/>
              <a:gd name="connsiteY1" fmla="*/ 4384 h 22650"/>
              <a:gd name="connsiteX2" fmla="*/ 4652 w 19870"/>
              <a:gd name="connsiteY2" fmla="*/ 22650 h 22650"/>
              <a:gd name="connsiteX3" fmla="*/ 19870 w 19870"/>
              <a:gd name="connsiteY3" fmla="*/ 19181 h 22650"/>
              <a:gd name="connsiteX4" fmla="*/ 17254 w 19870"/>
              <a:gd name="connsiteY4" fmla="*/ 9595 h 22650"/>
              <a:gd name="connsiteX5" fmla="*/ 14407 w 19870"/>
              <a:gd name="connsiteY5" fmla="*/ 0 h 22650"/>
              <a:gd name="connsiteX0" fmla="*/ 14407 w 19870"/>
              <a:gd name="connsiteY0" fmla="*/ 0 h 23857"/>
              <a:gd name="connsiteX1" fmla="*/ 0 w 19870"/>
              <a:gd name="connsiteY1" fmla="*/ 4384 h 23857"/>
              <a:gd name="connsiteX2" fmla="*/ 4935 w 19870"/>
              <a:gd name="connsiteY2" fmla="*/ 23857 h 23857"/>
              <a:gd name="connsiteX3" fmla="*/ 19870 w 19870"/>
              <a:gd name="connsiteY3" fmla="*/ 19181 h 23857"/>
              <a:gd name="connsiteX4" fmla="*/ 17254 w 19870"/>
              <a:gd name="connsiteY4" fmla="*/ 9595 h 23857"/>
              <a:gd name="connsiteX5" fmla="*/ 14407 w 19870"/>
              <a:gd name="connsiteY5" fmla="*/ 0 h 23857"/>
              <a:gd name="connsiteX0" fmla="*/ 14407 w 19870"/>
              <a:gd name="connsiteY0" fmla="*/ 0 h 23857"/>
              <a:gd name="connsiteX1" fmla="*/ 0 w 19870"/>
              <a:gd name="connsiteY1" fmla="*/ 4384 h 23857"/>
              <a:gd name="connsiteX2" fmla="*/ 4935 w 19870"/>
              <a:gd name="connsiteY2" fmla="*/ 23857 h 23857"/>
              <a:gd name="connsiteX3" fmla="*/ 19870 w 19870"/>
              <a:gd name="connsiteY3" fmla="*/ 19181 h 23857"/>
              <a:gd name="connsiteX4" fmla="*/ 17254 w 19870"/>
              <a:gd name="connsiteY4" fmla="*/ 9595 h 23857"/>
              <a:gd name="connsiteX5" fmla="*/ 14407 w 19870"/>
              <a:gd name="connsiteY5" fmla="*/ 0 h 23857"/>
              <a:gd name="connsiteX0" fmla="*/ 14407 w 19870"/>
              <a:gd name="connsiteY0" fmla="*/ 0 h 23663"/>
              <a:gd name="connsiteX1" fmla="*/ 0 w 19870"/>
              <a:gd name="connsiteY1" fmla="*/ 4384 h 23663"/>
              <a:gd name="connsiteX2" fmla="*/ 4512 w 19870"/>
              <a:gd name="connsiteY2" fmla="*/ 23663 h 23663"/>
              <a:gd name="connsiteX3" fmla="*/ 19870 w 19870"/>
              <a:gd name="connsiteY3" fmla="*/ 19181 h 23663"/>
              <a:gd name="connsiteX4" fmla="*/ 17254 w 19870"/>
              <a:gd name="connsiteY4" fmla="*/ 9595 h 23663"/>
              <a:gd name="connsiteX5" fmla="*/ 14407 w 19870"/>
              <a:gd name="connsiteY5" fmla="*/ 0 h 23663"/>
              <a:gd name="connsiteX0" fmla="*/ 14407 w 19078"/>
              <a:gd name="connsiteY0" fmla="*/ 0 h 23663"/>
              <a:gd name="connsiteX1" fmla="*/ 0 w 19078"/>
              <a:gd name="connsiteY1" fmla="*/ 4384 h 23663"/>
              <a:gd name="connsiteX2" fmla="*/ 4512 w 19078"/>
              <a:gd name="connsiteY2" fmla="*/ 23663 h 23663"/>
              <a:gd name="connsiteX3" fmla="*/ 19078 w 19078"/>
              <a:gd name="connsiteY3" fmla="*/ 19424 h 23663"/>
              <a:gd name="connsiteX4" fmla="*/ 17254 w 19078"/>
              <a:gd name="connsiteY4" fmla="*/ 9595 h 23663"/>
              <a:gd name="connsiteX5" fmla="*/ 14407 w 19078"/>
              <a:gd name="connsiteY5" fmla="*/ 0 h 23663"/>
              <a:gd name="connsiteX0" fmla="*/ 14407 w 19078"/>
              <a:gd name="connsiteY0" fmla="*/ 0 h 23663"/>
              <a:gd name="connsiteX1" fmla="*/ 0 w 19078"/>
              <a:gd name="connsiteY1" fmla="*/ 4384 h 23663"/>
              <a:gd name="connsiteX2" fmla="*/ 4512 w 19078"/>
              <a:gd name="connsiteY2" fmla="*/ 23663 h 23663"/>
              <a:gd name="connsiteX3" fmla="*/ 19078 w 19078"/>
              <a:gd name="connsiteY3" fmla="*/ 19424 h 23663"/>
              <a:gd name="connsiteX4" fmla="*/ 16878 w 19078"/>
              <a:gd name="connsiteY4" fmla="*/ 9602 h 23663"/>
              <a:gd name="connsiteX5" fmla="*/ 14407 w 19078"/>
              <a:gd name="connsiteY5" fmla="*/ 0 h 23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078" h="23663" extrusionOk="0">
                <a:moveTo>
                  <a:pt x="14407" y="0"/>
                </a:moveTo>
                <a:cubicBezTo>
                  <a:pt x="14512" y="360"/>
                  <a:pt x="1413" y="4434"/>
                  <a:pt x="0" y="4384"/>
                </a:cubicBezTo>
                <a:cubicBezTo>
                  <a:pt x="1189" y="10717"/>
                  <a:pt x="3037" y="17355"/>
                  <a:pt x="4512" y="23663"/>
                </a:cubicBezTo>
                <a:cubicBezTo>
                  <a:pt x="10020" y="22736"/>
                  <a:pt x="13419" y="20102"/>
                  <a:pt x="19078" y="19424"/>
                </a:cubicBezTo>
                <a:cubicBezTo>
                  <a:pt x="18047" y="16297"/>
                  <a:pt x="18049" y="12773"/>
                  <a:pt x="16878" y="9602"/>
                </a:cubicBezTo>
                <a:cubicBezTo>
                  <a:pt x="15825" y="6749"/>
                  <a:pt x="15248" y="2887"/>
                  <a:pt x="14407" y="0"/>
                </a:cubicBezTo>
                <a:close/>
              </a:path>
            </a:pathLst>
          </a:custGeom>
          <a:noFill/>
          <a:ln w="38100" cap="flat">
            <a:solidFill>
              <a:srgbClr val="46537A"/>
            </a:solidFill>
            <a:prstDash val="solid"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sz="3000">
                <a:solidFill>
                  <a:srgbClr val="FFFFFF"/>
                </a:solidFill>
                <a:effectLst>
                  <a:outerShdw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" name="chenying0907 148">
            <a:extLst>
              <a:ext uri="{FF2B5EF4-FFF2-40B4-BE49-F238E27FC236}">
                <a16:creationId xmlns:a16="http://schemas.microsoft.com/office/drawing/2014/main" id="{F63A5272-E0F5-4AD8-AF53-88168F4BD9DC}"/>
              </a:ext>
            </a:extLst>
          </p:cNvPr>
          <p:cNvSpPr/>
          <p:nvPr/>
        </p:nvSpPr>
        <p:spPr>
          <a:xfrm>
            <a:off x="7781068" y="5703837"/>
            <a:ext cx="4410932" cy="6469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16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图源</a:t>
            </a:r>
            <a:r>
              <a:rPr lang="en-US" altLang="zh-CN" sz="16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@</a:t>
            </a:r>
            <a:r>
              <a:rPr lang="zh-CN" altLang="en-US" sz="16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混知（</a:t>
            </a:r>
            <a:r>
              <a:rPr lang="en-US" altLang="zh-CN" sz="16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hey-stone</a:t>
            </a:r>
            <a:r>
              <a:rPr lang="zh-CN" altLang="en-US" sz="16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）</a:t>
            </a:r>
            <a:endParaRPr lang="en-US" altLang="zh-CN" sz="16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16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（有一定的误导性，但不是故意为之）</a:t>
            </a:r>
            <a:endParaRPr lang="en-US" altLang="zh-CN" sz="1600" b="1"/>
          </a:p>
        </p:txBody>
      </p:sp>
    </p:spTree>
    <p:extLst>
      <p:ext uri="{BB962C8B-B14F-4D97-AF65-F5344CB8AC3E}">
        <p14:creationId xmlns:p14="http://schemas.microsoft.com/office/powerpoint/2010/main" val="2031007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6" grpId="0" animBg="1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921868" y="2006606"/>
            <a:ext cx="20313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zh-CN" altLang="en-US" sz="72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疑惑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410136" y="1704055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>
                <a:solidFill>
                  <a:schemeClr val="tx2">
                    <a:lumMod val="75000"/>
                  </a:schemeClr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核废水有哪些处理方案？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786114" y="1355250"/>
            <a:ext cx="31502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48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Questions</a:t>
            </a:r>
            <a:endParaRPr kumimoji="1" lang="zh-CN" altLang="en-US" sz="4800">
              <a:solidFill>
                <a:schemeClr val="tx2"/>
              </a:solidFill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grpSp>
        <p:nvGrpSpPr>
          <p:cNvPr id="68" name="组 67"/>
          <p:cNvGrpSpPr/>
          <p:nvPr/>
        </p:nvGrpSpPr>
        <p:grpSpPr>
          <a:xfrm>
            <a:off x="6528664" y="1618363"/>
            <a:ext cx="714896" cy="842464"/>
            <a:chOff x="6528664" y="1618363"/>
            <a:chExt cx="714896" cy="842464"/>
          </a:xfrm>
        </p:grpSpPr>
        <p:sp>
          <p:nvSpPr>
            <p:cNvPr id="27" name="chenying0907 232"/>
            <p:cNvSpPr/>
            <p:nvPr/>
          </p:nvSpPr>
          <p:spPr>
            <a:xfrm>
              <a:off x="6528664" y="1618363"/>
              <a:ext cx="714896" cy="842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919"/>
                  </a:moveTo>
                  <a:cubicBezTo>
                    <a:pt x="5348" y="11844"/>
                    <a:pt x="8764" y="3907"/>
                    <a:pt x="11380" y="0"/>
                  </a:cubicBezTo>
                  <a:cubicBezTo>
                    <a:pt x="11376" y="5932"/>
                    <a:pt x="16649" y="9489"/>
                    <a:pt x="21600" y="13177"/>
                  </a:cubicBezTo>
                  <a:cubicBezTo>
                    <a:pt x="16544" y="13853"/>
                    <a:pt x="13668" y="17355"/>
                    <a:pt x="11962" y="21600"/>
                  </a:cubicBezTo>
                  <a:cubicBezTo>
                    <a:pt x="10717" y="16355"/>
                    <a:pt x="5962" y="13260"/>
                    <a:pt x="0" y="12019"/>
                  </a:cubicBezTo>
                </a:path>
              </a:pathLst>
            </a:custGeom>
            <a:solidFill>
              <a:schemeClr val="accent4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6722231" y="1808762"/>
              <a:ext cx="32573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>
                  <a:latin typeface="萝莉体 第二版" panose="02000500000000000000" pitchFamily="2" charset="-122"/>
                  <a:ea typeface="萝莉体 第二版" panose="02000500000000000000" pitchFamily="2" charset="-122"/>
                  <a:cs typeface="萝莉体 第二版" panose="02000500000000000000" pitchFamily="2" charset="-122"/>
                </a:rPr>
                <a:t>1</a:t>
              </a:r>
              <a:endParaRPr kumimoji="1" lang="zh-CN" altLang="en-US" sz="24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endParaRPr>
            </a:p>
          </p:txBody>
        </p:sp>
      </p:grpSp>
      <p:grpSp>
        <p:nvGrpSpPr>
          <p:cNvPr id="55" name="Group 98"/>
          <p:cNvGrpSpPr/>
          <p:nvPr/>
        </p:nvGrpSpPr>
        <p:grpSpPr>
          <a:xfrm>
            <a:off x="-7636560" y="4658289"/>
            <a:ext cx="14520706" cy="15082672"/>
            <a:chOff x="0" y="0"/>
            <a:chExt cx="1232382" cy="1280079"/>
          </a:xfrm>
        </p:grpSpPr>
        <p:sp>
          <p:nvSpPr>
            <p:cNvPr id="56" name="chenying0907 92"/>
            <p:cNvSpPr/>
            <p:nvPr/>
          </p:nvSpPr>
          <p:spPr>
            <a:xfrm>
              <a:off x="63500" y="431806"/>
              <a:ext cx="1168883" cy="8482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9" h="20335" extrusionOk="0">
                  <a:moveTo>
                    <a:pt x="13379" y="9888"/>
                  </a:moveTo>
                  <a:cubicBezTo>
                    <a:pt x="16156" y="7987"/>
                    <a:pt x="19260" y="4290"/>
                    <a:pt x="20047" y="0"/>
                  </a:cubicBezTo>
                  <a:cubicBezTo>
                    <a:pt x="21600" y="7245"/>
                    <a:pt x="19676" y="14890"/>
                    <a:pt x="14434" y="18706"/>
                  </a:cubicBezTo>
                  <a:cubicBezTo>
                    <a:pt x="10460" y="21600"/>
                    <a:pt x="5646" y="20542"/>
                    <a:pt x="2448" y="16290"/>
                  </a:cubicBezTo>
                  <a:cubicBezTo>
                    <a:pt x="1349" y="14829"/>
                    <a:pt x="841" y="13153"/>
                    <a:pt x="0" y="11506"/>
                  </a:cubicBezTo>
                  <a:cubicBezTo>
                    <a:pt x="415" y="12319"/>
                    <a:pt x="2222" y="12745"/>
                    <a:pt x="2888" y="12873"/>
                  </a:cubicBezTo>
                  <a:cubicBezTo>
                    <a:pt x="4049" y="13097"/>
                    <a:pt x="5240" y="12941"/>
                    <a:pt x="6395" y="12727"/>
                  </a:cubicBezTo>
                  <a:cubicBezTo>
                    <a:pt x="8821" y="12276"/>
                    <a:pt x="11185" y="11390"/>
                    <a:pt x="13379" y="9888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7" name="chenying0907 93"/>
            <p:cNvSpPr/>
            <p:nvPr/>
          </p:nvSpPr>
          <p:spPr>
            <a:xfrm>
              <a:off x="0" y="6"/>
              <a:ext cx="1229464" cy="12777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14" h="17624" extrusionOk="0">
                  <a:moveTo>
                    <a:pt x="18089" y="13212"/>
                  </a:moveTo>
                  <a:cubicBezTo>
                    <a:pt x="20793" y="8665"/>
                    <a:pt x="19051" y="1688"/>
                    <a:pt x="12580" y="249"/>
                  </a:cubicBezTo>
                  <a:cubicBezTo>
                    <a:pt x="5779" y="-1264"/>
                    <a:pt x="-807" y="4397"/>
                    <a:pt x="81" y="10133"/>
                  </a:cubicBezTo>
                  <a:cubicBezTo>
                    <a:pt x="1215" y="17455"/>
                    <a:pt x="11799" y="20336"/>
                    <a:pt x="17105" y="14539"/>
                  </a:cubicBezTo>
                  <a:cubicBezTo>
                    <a:pt x="17481" y="14129"/>
                    <a:pt x="17809" y="13683"/>
                    <a:pt x="18089" y="13212"/>
                  </a:cubicBezTo>
                  <a:close/>
                </a:path>
              </a:pathLst>
            </a:custGeom>
            <a:noFill/>
            <a:ln w="762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8" name="chenying0907 94"/>
            <p:cNvSpPr/>
            <p:nvPr/>
          </p:nvSpPr>
          <p:spPr>
            <a:xfrm flipH="1" flipV="1">
              <a:off x="598375" y="0"/>
              <a:ext cx="12664" cy="1275141"/>
            </a:xfrm>
            <a:prstGeom prst="line">
              <a:avLst/>
            </a:pr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" name="chenying0907 95"/>
            <p:cNvSpPr/>
            <p:nvPr/>
          </p:nvSpPr>
          <p:spPr>
            <a:xfrm>
              <a:off x="228599" y="6"/>
              <a:ext cx="761433" cy="1264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47" h="18273" extrusionOk="0">
                  <a:moveTo>
                    <a:pt x="12391" y="18096"/>
                  </a:moveTo>
                  <a:cubicBezTo>
                    <a:pt x="20299" y="16704"/>
                    <a:pt x="20971" y="9754"/>
                    <a:pt x="20010" y="6028"/>
                  </a:cubicBezTo>
                  <a:cubicBezTo>
                    <a:pt x="19534" y="4185"/>
                    <a:pt x="18487" y="1426"/>
                    <a:pt x="14982" y="544"/>
                  </a:cubicBezTo>
                  <a:cubicBezTo>
                    <a:pt x="3960" y="-2230"/>
                    <a:pt x="-629" y="6301"/>
                    <a:pt x="69" y="10363"/>
                  </a:cubicBezTo>
                  <a:cubicBezTo>
                    <a:pt x="598" y="13437"/>
                    <a:pt x="5155" y="19370"/>
                    <a:pt x="12391" y="18096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0" name="chenying0907 96"/>
            <p:cNvSpPr/>
            <p:nvPr/>
          </p:nvSpPr>
          <p:spPr>
            <a:xfrm>
              <a:off x="50800" y="381006"/>
              <a:ext cx="1143000" cy="536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084" extrusionOk="0">
                  <a:moveTo>
                    <a:pt x="0" y="10975"/>
                  </a:moveTo>
                  <a:cubicBezTo>
                    <a:pt x="5633" y="-4190"/>
                    <a:pt x="11507" y="-2443"/>
                    <a:pt x="17154" y="8930"/>
                  </a:cubicBezTo>
                  <a:cubicBezTo>
                    <a:pt x="18363" y="11362"/>
                    <a:pt x="19610" y="11211"/>
                    <a:pt x="20810" y="14623"/>
                  </a:cubicBezTo>
                  <a:cubicBezTo>
                    <a:pt x="21087" y="15412"/>
                    <a:pt x="21308" y="17410"/>
                    <a:pt x="21600" y="17039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1" name="chenying0907 97"/>
            <p:cNvSpPr/>
            <p:nvPr/>
          </p:nvSpPr>
          <p:spPr>
            <a:xfrm>
              <a:off x="38100" y="825506"/>
              <a:ext cx="1163030" cy="32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83" extrusionOk="0">
                  <a:moveTo>
                    <a:pt x="0" y="13166"/>
                  </a:moveTo>
                  <a:cubicBezTo>
                    <a:pt x="1349" y="4232"/>
                    <a:pt x="2977" y="14571"/>
                    <a:pt x="4335" y="16158"/>
                  </a:cubicBezTo>
                  <a:cubicBezTo>
                    <a:pt x="8003" y="20406"/>
                    <a:pt x="11670" y="21600"/>
                    <a:pt x="15337" y="15282"/>
                  </a:cubicBezTo>
                  <a:cubicBezTo>
                    <a:pt x="17520" y="11503"/>
                    <a:pt x="19444" y="14571"/>
                    <a:pt x="21600" y="0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62" name="Group 22"/>
          <p:cNvGrpSpPr/>
          <p:nvPr/>
        </p:nvGrpSpPr>
        <p:grpSpPr>
          <a:xfrm rot="1234529">
            <a:off x="482285" y="2454063"/>
            <a:ext cx="2146377" cy="980262"/>
            <a:chOff x="0" y="-1"/>
            <a:chExt cx="1887191" cy="861891"/>
          </a:xfrm>
        </p:grpSpPr>
        <p:sp>
          <p:nvSpPr>
            <p:cNvPr id="63" name="chenying0907 20"/>
            <p:cNvSpPr/>
            <p:nvPr/>
          </p:nvSpPr>
          <p:spPr>
            <a:xfrm>
              <a:off x="279400" y="406400"/>
              <a:ext cx="1606206" cy="4554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4" h="20451" extrusionOk="0">
                  <a:moveTo>
                    <a:pt x="0" y="19208"/>
                  </a:moveTo>
                  <a:cubicBezTo>
                    <a:pt x="4851" y="18183"/>
                    <a:pt x="8348" y="15830"/>
                    <a:pt x="11759" y="14762"/>
                  </a:cubicBezTo>
                  <a:cubicBezTo>
                    <a:pt x="14906" y="13777"/>
                    <a:pt x="17829" y="8081"/>
                    <a:pt x="19986" y="0"/>
                  </a:cubicBezTo>
                  <a:cubicBezTo>
                    <a:pt x="21056" y="3168"/>
                    <a:pt x="21600" y="19813"/>
                    <a:pt x="21573" y="19813"/>
                  </a:cubicBezTo>
                  <a:cubicBezTo>
                    <a:pt x="17828" y="19813"/>
                    <a:pt x="14082" y="19819"/>
                    <a:pt x="10337" y="19818"/>
                  </a:cubicBezTo>
                  <a:cubicBezTo>
                    <a:pt x="8484" y="19817"/>
                    <a:pt x="6631" y="19817"/>
                    <a:pt x="4779" y="19809"/>
                  </a:cubicBezTo>
                  <a:cubicBezTo>
                    <a:pt x="3446" y="19802"/>
                    <a:pt x="1189" y="21600"/>
                    <a:pt x="0" y="19208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4" name="chenying0907 21"/>
            <p:cNvSpPr/>
            <p:nvPr/>
          </p:nvSpPr>
          <p:spPr>
            <a:xfrm>
              <a:off x="0" y="-1"/>
              <a:ext cx="1887191" cy="848841"/>
            </a:xfrm>
            <a:custGeom>
              <a:avLst/>
              <a:gdLst>
                <a:gd name="connsiteX0" fmla="*/ 7770 w 21600"/>
                <a:gd name="connsiteY0" fmla="*/ 21519 h 23557"/>
                <a:gd name="connsiteX1" fmla="*/ 0 w 21600"/>
                <a:gd name="connsiteY1" fmla="*/ 21519 h 23557"/>
                <a:gd name="connsiteX2" fmla="*/ 745 w 21600"/>
                <a:gd name="connsiteY2" fmla="*/ 12132 h 23557"/>
                <a:gd name="connsiteX3" fmla="*/ 4557 w 21600"/>
                <a:gd name="connsiteY3" fmla="*/ 10885 h 23557"/>
                <a:gd name="connsiteX4" fmla="*/ 8782 w 21600"/>
                <a:gd name="connsiteY4" fmla="*/ 1 h 23557"/>
                <a:gd name="connsiteX5" fmla="*/ 13726 w 21600"/>
                <a:gd name="connsiteY5" fmla="*/ 11178 h 23557"/>
                <a:gd name="connsiteX6" fmla="*/ 19043 w 21600"/>
                <a:gd name="connsiteY6" fmla="*/ 7147 h 23557"/>
                <a:gd name="connsiteX7" fmla="*/ 21600 w 21600"/>
                <a:gd name="connsiteY7" fmla="*/ 21519 h 23557"/>
                <a:gd name="connsiteX8" fmla="*/ 8690 w 21600"/>
                <a:gd name="connsiteY8" fmla="*/ 23557 h 23557"/>
                <a:gd name="connsiteX0" fmla="*/ 7770 w 21600"/>
                <a:gd name="connsiteY0" fmla="*/ 21519 h 21519"/>
                <a:gd name="connsiteX1" fmla="*/ 0 w 21600"/>
                <a:gd name="connsiteY1" fmla="*/ 21519 h 21519"/>
                <a:gd name="connsiteX2" fmla="*/ 745 w 21600"/>
                <a:gd name="connsiteY2" fmla="*/ 12132 h 21519"/>
                <a:gd name="connsiteX3" fmla="*/ 4557 w 21600"/>
                <a:gd name="connsiteY3" fmla="*/ 10885 h 21519"/>
                <a:gd name="connsiteX4" fmla="*/ 8782 w 21600"/>
                <a:gd name="connsiteY4" fmla="*/ 1 h 21519"/>
                <a:gd name="connsiteX5" fmla="*/ 13726 w 21600"/>
                <a:gd name="connsiteY5" fmla="*/ 11178 h 21519"/>
                <a:gd name="connsiteX6" fmla="*/ 19043 w 21600"/>
                <a:gd name="connsiteY6" fmla="*/ 7147 h 21519"/>
                <a:gd name="connsiteX7" fmla="*/ 21600 w 21600"/>
                <a:gd name="connsiteY7" fmla="*/ 21519 h 21519"/>
                <a:gd name="connsiteX0" fmla="*/ 0 w 21600"/>
                <a:gd name="connsiteY0" fmla="*/ 21519 h 21519"/>
                <a:gd name="connsiteX1" fmla="*/ 745 w 21600"/>
                <a:gd name="connsiteY1" fmla="*/ 12132 h 21519"/>
                <a:gd name="connsiteX2" fmla="*/ 4557 w 21600"/>
                <a:gd name="connsiteY2" fmla="*/ 10885 h 21519"/>
                <a:gd name="connsiteX3" fmla="*/ 8782 w 21600"/>
                <a:gd name="connsiteY3" fmla="*/ 1 h 21519"/>
                <a:gd name="connsiteX4" fmla="*/ 13726 w 21600"/>
                <a:gd name="connsiteY4" fmla="*/ 11178 h 21519"/>
                <a:gd name="connsiteX5" fmla="*/ 19043 w 21600"/>
                <a:gd name="connsiteY5" fmla="*/ 7147 h 21519"/>
                <a:gd name="connsiteX6" fmla="*/ 21600 w 21600"/>
                <a:gd name="connsiteY6" fmla="*/ 21519 h 21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0" h="21519" extrusionOk="0">
                  <a:moveTo>
                    <a:pt x="0" y="21519"/>
                  </a:moveTo>
                  <a:cubicBezTo>
                    <a:pt x="53" y="17915"/>
                    <a:pt x="143" y="14345"/>
                    <a:pt x="745" y="12132"/>
                  </a:cubicBezTo>
                  <a:cubicBezTo>
                    <a:pt x="1347" y="9920"/>
                    <a:pt x="2460" y="9063"/>
                    <a:pt x="4557" y="10885"/>
                  </a:cubicBezTo>
                  <a:cubicBezTo>
                    <a:pt x="4266" y="3514"/>
                    <a:pt x="6464" y="-81"/>
                    <a:pt x="8782" y="1"/>
                  </a:cubicBezTo>
                  <a:cubicBezTo>
                    <a:pt x="11100" y="83"/>
                    <a:pt x="13537" y="3842"/>
                    <a:pt x="13726" y="11178"/>
                  </a:cubicBezTo>
                  <a:cubicBezTo>
                    <a:pt x="14814" y="7849"/>
                    <a:pt x="17234" y="5175"/>
                    <a:pt x="19043" y="7147"/>
                  </a:cubicBezTo>
                  <a:cubicBezTo>
                    <a:pt x="21193" y="9491"/>
                    <a:pt x="21277" y="16976"/>
                    <a:pt x="21600" y="21519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65" name="Group 22"/>
          <p:cNvGrpSpPr/>
          <p:nvPr/>
        </p:nvGrpSpPr>
        <p:grpSpPr>
          <a:xfrm rot="2133593">
            <a:off x="3993938" y="5500414"/>
            <a:ext cx="588962" cy="268982"/>
            <a:chOff x="0" y="-1"/>
            <a:chExt cx="1887191" cy="861891"/>
          </a:xfrm>
        </p:grpSpPr>
        <p:sp>
          <p:nvSpPr>
            <p:cNvPr id="66" name="chenying0907 20"/>
            <p:cNvSpPr/>
            <p:nvPr/>
          </p:nvSpPr>
          <p:spPr>
            <a:xfrm>
              <a:off x="279400" y="406400"/>
              <a:ext cx="1606206" cy="4554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4" h="20451" extrusionOk="0">
                  <a:moveTo>
                    <a:pt x="0" y="19208"/>
                  </a:moveTo>
                  <a:cubicBezTo>
                    <a:pt x="4851" y="18183"/>
                    <a:pt x="8348" y="15830"/>
                    <a:pt x="11759" y="14762"/>
                  </a:cubicBezTo>
                  <a:cubicBezTo>
                    <a:pt x="14906" y="13777"/>
                    <a:pt x="17829" y="8081"/>
                    <a:pt x="19986" y="0"/>
                  </a:cubicBezTo>
                  <a:cubicBezTo>
                    <a:pt x="21056" y="3168"/>
                    <a:pt x="21600" y="19813"/>
                    <a:pt x="21573" y="19813"/>
                  </a:cubicBezTo>
                  <a:cubicBezTo>
                    <a:pt x="17828" y="19813"/>
                    <a:pt x="14082" y="19819"/>
                    <a:pt x="10337" y="19818"/>
                  </a:cubicBezTo>
                  <a:cubicBezTo>
                    <a:pt x="8484" y="19817"/>
                    <a:pt x="6631" y="19817"/>
                    <a:pt x="4779" y="19809"/>
                  </a:cubicBezTo>
                  <a:cubicBezTo>
                    <a:pt x="3446" y="19802"/>
                    <a:pt x="1189" y="21600"/>
                    <a:pt x="0" y="19208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7" name="chenying0907 21"/>
            <p:cNvSpPr/>
            <p:nvPr/>
          </p:nvSpPr>
          <p:spPr>
            <a:xfrm>
              <a:off x="0" y="-1"/>
              <a:ext cx="1887191" cy="848841"/>
            </a:xfrm>
            <a:custGeom>
              <a:avLst/>
              <a:gdLst>
                <a:gd name="connsiteX0" fmla="*/ 7770 w 21600"/>
                <a:gd name="connsiteY0" fmla="*/ 21519 h 23557"/>
                <a:gd name="connsiteX1" fmla="*/ 0 w 21600"/>
                <a:gd name="connsiteY1" fmla="*/ 21519 h 23557"/>
                <a:gd name="connsiteX2" fmla="*/ 745 w 21600"/>
                <a:gd name="connsiteY2" fmla="*/ 12132 h 23557"/>
                <a:gd name="connsiteX3" fmla="*/ 4557 w 21600"/>
                <a:gd name="connsiteY3" fmla="*/ 10885 h 23557"/>
                <a:gd name="connsiteX4" fmla="*/ 8782 w 21600"/>
                <a:gd name="connsiteY4" fmla="*/ 1 h 23557"/>
                <a:gd name="connsiteX5" fmla="*/ 13726 w 21600"/>
                <a:gd name="connsiteY5" fmla="*/ 11178 h 23557"/>
                <a:gd name="connsiteX6" fmla="*/ 19043 w 21600"/>
                <a:gd name="connsiteY6" fmla="*/ 7147 h 23557"/>
                <a:gd name="connsiteX7" fmla="*/ 21600 w 21600"/>
                <a:gd name="connsiteY7" fmla="*/ 21519 h 23557"/>
                <a:gd name="connsiteX8" fmla="*/ 8690 w 21600"/>
                <a:gd name="connsiteY8" fmla="*/ 23557 h 23557"/>
                <a:gd name="connsiteX0" fmla="*/ 7770 w 21600"/>
                <a:gd name="connsiteY0" fmla="*/ 21519 h 21519"/>
                <a:gd name="connsiteX1" fmla="*/ 0 w 21600"/>
                <a:gd name="connsiteY1" fmla="*/ 21519 h 21519"/>
                <a:gd name="connsiteX2" fmla="*/ 745 w 21600"/>
                <a:gd name="connsiteY2" fmla="*/ 12132 h 21519"/>
                <a:gd name="connsiteX3" fmla="*/ 4557 w 21600"/>
                <a:gd name="connsiteY3" fmla="*/ 10885 h 21519"/>
                <a:gd name="connsiteX4" fmla="*/ 8782 w 21600"/>
                <a:gd name="connsiteY4" fmla="*/ 1 h 21519"/>
                <a:gd name="connsiteX5" fmla="*/ 13726 w 21600"/>
                <a:gd name="connsiteY5" fmla="*/ 11178 h 21519"/>
                <a:gd name="connsiteX6" fmla="*/ 19043 w 21600"/>
                <a:gd name="connsiteY6" fmla="*/ 7147 h 21519"/>
                <a:gd name="connsiteX7" fmla="*/ 21600 w 21600"/>
                <a:gd name="connsiteY7" fmla="*/ 21519 h 21519"/>
                <a:gd name="connsiteX0" fmla="*/ 0 w 21600"/>
                <a:gd name="connsiteY0" fmla="*/ 21519 h 21519"/>
                <a:gd name="connsiteX1" fmla="*/ 745 w 21600"/>
                <a:gd name="connsiteY1" fmla="*/ 12132 h 21519"/>
                <a:gd name="connsiteX2" fmla="*/ 4557 w 21600"/>
                <a:gd name="connsiteY2" fmla="*/ 10885 h 21519"/>
                <a:gd name="connsiteX3" fmla="*/ 8782 w 21600"/>
                <a:gd name="connsiteY3" fmla="*/ 1 h 21519"/>
                <a:gd name="connsiteX4" fmla="*/ 13726 w 21600"/>
                <a:gd name="connsiteY4" fmla="*/ 11178 h 21519"/>
                <a:gd name="connsiteX5" fmla="*/ 19043 w 21600"/>
                <a:gd name="connsiteY5" fmla="*/ 7147 h 21519"/>
                <a:gd name="connsiteX6" fmla="*/ 21600 w 21600"/>
                <a:gd name="connsiteY6" fmla="*/ 21519 h 21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0" h="21519" extrusionOk="0">
                  <a:moveTo>
                    <a:pt x="0" y="21519"/>
                  </a:moveTo>
                  <a:cubicBezTo>
                    <a:pt x="53" y="17915"/>
                    <a:pt x="143" y="14345"/>
                    <a:pt x="745" y="12132"/>
                  </a:cubicBezTo>
                  <a:cubicBezTo>
                    <a:pt x="1347" y="9920"/>
                    <a:pt x="2460" y="9063"/>
                    <a:pt x="4557" y="10885"/>
                  </a:cubicBezTo>
                  <a:cubicBezTo>
                    <a:pt x="4266" y="3514"/>
                    <a:pt x="6464" y="-81"/>
                    <a:pt x="8782" y="1"/>
                  </a:cubicBezTo>
                  <a:cubicBezTo>
                    <a:pt x="11100" y="83"/>
                    <a:pt x="13537" y="3842"/>
                    <a:pt x="13726" y="11178"/>
                  </a:cubicBezTo>
                  <a:cubicBezTo>
                    <a:pt x="14814" y="7849"/>
                    <a:pt x="17234" y="5175"/>
                    <a:pt x="19043" y="7147"/>
                  </a:cubicBezTo>
                  <a:cubicBezTo>
                    <a:pt x="21193" y="9491"/>
                    <a:pt x="21277" y="16976"/>
                    <a:pt x="21600" y="21519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72" name="文本框 71"/>
          <p:cNvSpPr txBox="1"/>
          <p:nvPr/>
        </p:nvSpPr>
        <p:spPr>
          <a:xfrm>
            <a:off x="8019201" y="2824196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>
                <a:solidFill>
                  <a:schemeClr val="tx2">
                    <a:lumMod val="75000"/>
                  </a:schemeClr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为什么又是日本不行？</a:t>
            </a:r>
          </a:p>
        </p:txBody>
      </p:sp>
      <p:grpSp>
        <p:nvGrpSpPr>
          <p:cNvPr id="73" name="组 72"/>
          <p:cNvGrpSpPr/>
          <p:nvPr/>
        </p:nvGrpSpPr>
        <p:grpSpPr>
          <a:xfrm>
            <a:off x="7137729" y="2738504"/>
            <a:ext cx="714896" cy="842464"/>
            <a:chOff x="6528664" y="1618363"/>
            <a:chExt cx="714896" cy="842464"/>
          </a:xfrm>
        </p:grpSpPr>
        <p:sp>
          <p:nvSpPr>
            <p:cNvPr id="74" name="chenying0907 232"/>
            <p:cNvSpPr/>
            <p:nvPr/>
          </p:nvSpPr>
          <p:spPr>
            <a:xfrm>
              <a:off x="6528664" y="1618363"/>
              <a:ext cx="714896" cy="842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919"/>
                  </a:moveTo>
                  <a:cubicBezTo>
                    <a:pt x="5348" y="11844"/>
                    <a:pt x="8764" y="3907"/>
                    <a:pt x="11380" y="0"/>
                  </a:cubicBezTo>
                  <a:cubicBezTo>
                    <a:pt x="11376" y="5932"/>
                    <a:pt x="16649" y="9489"/>
                    <a:pt x="21600" y="13177"/>
                  </a:cubicBezTo>
                  <a:cubicBezTo>
                    <a:pt x="16544" y="13853"/>
                    <a:pt x="13668" y="17355"/>
                    <a:pt x="11962" y="21600"/>
                  </a:cubicBezTo>
                  <a:cubicBezTo>
                    <a:pt x="10717" y="16355"/>
                    <a:pt x="5962" y="13260"/>
                    <a:pt x="0" y="12019"/>
                  </a:cubicBezTo>
                </a:path>
              </a:pathLst>
            </a:custGeom>
            <a:solidFill>
              <a:schemeClr val="accent4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6722231" y="1808762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>
                  <a:latin typeface="萝莉体 第二版" panose="02000500000000000000" pitchFamily="2" charset="-122"/>
                  <a:ea typeface="萝莉体 第二版" panose="02000500000000000000" pitchFamily="2" charset="-122"/>
                  <a:cs typeface="萝莉体 第二版" panose="02000500000000000000" pitchFamily="2" charset="-122"/>
                </a:rPr>
                <a:t>2</a:t>
              </a:r>
              <a:endParaRPr kumimoji="1" lang="zh-CN" altLang="en-US" sz="24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endParaRPr>
            </a:p>
          </p:txBody>
        </p:sp>
      </p:grpSp>
      <p:sp>
        <p:nvSpPr>
          <p:cNvPr id="76" name="文本框 75"/>
          <p:cNvSpPr txBox="1"/>
          <p:nvPr/>
        </p:nvSpPr>
        <p:spPr>
          <a:xfrm>
            <a:off x="7494995" y="3944740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>
                <a:solidFill>
                  <a:schemeClr val="tx2">
                    <a:lumMod val="75000"/>
                  </a:schemeClr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日本干嘛要承认？</a:t>
            </a:r>
          </a:p>
        </p:txBody>
      </p:sp>
      <p:grpSp>
        <p:nvGrpSpPr>
          <p:cNvPr id="77" name="组 76"/>
          <p:cNvGrpSpPr/>
          <p:nvPr/>
        </p:nvGrpSpPr>
        <p:grpSpPr>
          <a:xfrm>
            <a:off x="6613523" y="3859048"/>
            <a:ext cx="714896" cy="842464"/>
            <a:chOff x="6528664" y="1618363"/>
            <a:chExt cx="714896" cy="842464"/>
          </a:xfrm>
        </p:grpSpPr>
        <p:sp>
          <p:nvSpPr>
            <p:cNvPr id="78" name="chenying0907 232"/>
            <p:cNvSpPr/>
            <p:nvPr/>
          </p:nvSpPr>
          <p:spPr>
            <a:xfrm>
              <a:off x="6528664" y="1618363"/>
              <a:ext cx="714896" cy="842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919"/>
                  </a:moveTo>
                  <a:cubicBezTo>
                    <a:pt x="5348" y="11844"/>
                    <a:pt x="8764" y="3907"/>
                    <a:pt x="11380" y="0"/>
                  </a:cubicBezTo>
                  <a:cubicBezTo>
                    <a:pt x="11376" y="5932"/>
                    <a:pt x="16649" y="9489"/>
                    <a:pt x="21600" y="13177"/>
                  </a:cubicBezTo>
                  <a:cubicBezTo>
                    <a:pt x="16544" y="13853"/>
                    <a:pt x="13668" y="17355"/>
                    <a:pt x="11962" y="21600"/>
                  </a:cubicBezTo>
                  <a:cubicBezTo>
                    <a:pt x="10717" y="16355"/>
                    <a:pt x="5962" y="13260"/>
                    <a:pt x="0" y="12019"/>
                  </a:cubicBezTo>
                </a:path>
              </a:pathLst>
            </a:custGeom>
            <a:solidFill>
              <a:schemeClr val="accent4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6722231" y="1808762"/>
              <a:ext cx="32573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>
                  <a:latin typeface="萝莉体 第二版" panose="02000500000000000000" pitchFamily="2" charset="-122"/>
                  <a:ea typeface="萝莉体 第二版" panose="02000500000000000000" pitchFamily="2" charset="-122"/>
                  <a:cs typeface="萝莉体 第二版" panose="02000500000000000000" pitchFamily="2" charset="-122"/>
                </a:rPr>
                <a:t>3</a:t>
              </a:r>
              <a:endParaRPr kumimoji="1" lang="zh-CN" altLang="en-US" sz="24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endParaRPr>
            </a:p>
          </p:txBody>
        </p:sp>
      </p:grpSp>
      <p:sp>
        <p:nvSpPr>
          <p:cNvPr id="80" name="文本框 79"/>
          <p:cNvSpPr txBox="1"/>
          <p:nvPr/>
        </p:nvSpPr>
        <p:spPr>
          <a:xfrm>
            <a:off x="8104060" y="5064881"/>
            <a:ext cx="413446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>
                <a:solidFill>
                  <a:schemeClr val="tx2">
                    <a:lumMod val="75000"/>
                  </a:schemeClr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如果中国遇到同样的问题</a:t>
            </a:r>
            <a:endParaRPr kumimoji="1" lang="en-US" altLang="zh-CN" sz="2800">
              <a:solidFill>
                <a:schemeClr val="tx2">
                  <a:lumMod val="75000"/>
                </a:schemeClr>
              </a:solidFill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r>
              <a:rPr kumimoji="1" lang="zh-CN" altLang="en-US" sz="2800">
                <a:solidFill>
                  <a:schemeClr val="tx2">
                    <a:lumMod val="75000"/>
                  </a:schemeClr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，中国会怎么办？</a:t>
            </a:r>
          </a:p>
        </p:txBody>
      </p:sp>
      <p:grpSp>
        <p:nvGrpSpPr>
          <p:cNvPr id="81" name="组 80"/>
          <p:cNvGrpSpPr/>
          <p:nvPr/>
        </p:nvGrpSpPr>
        <p:grpSpPr>
          <a:xfrm>
            <a:off x="7222588" y="4979189"/>
            <a:ext cx="714896" cy="842464"/>
            <a:chOff x="6528664" y="1618363"/>
            <a:chExt cx="714896" cy="842464"/>
          </a:xfrm>
        </p:grpSpPr>
        <p:sp>
          <p:nvSpPr>
            <p:cNvPr id="82" name="chenying0907 232"/>
            <p:cNvSpPr/>
            <p:nvPr/>
          </p:nvSpPr>
          <p:spPr>
            <a:xfrm>
              <a:off x="6528664" y="1618363"/>
              <a:ext cx="714896" cy="842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919"/>
                  </a:moveTo>
                  <a:cubicBezTo>
                    <a:pt x="5348" y="11844"/>
                    <a:pt x="8764" y="3907"/>
                    <a:pt x="11380" y="0"/>
                  </a:cubicBezTo>
                  <a:cubicBezTo>
                    <a:pt x="11376" y="5932"/>
                    <a:pt x="16649" y="9489"/>
                    <a:pt x="21600" y="13177"/>
                  </a:cubicBezTo>
                  <a:cubicBezTo>
                    <a:pt x="16544" y="13853"/>
                    <a:pt x="13668" y="17355"/>
                    <a:pt x="11962" y="21600"/>
                  </a:cubicBezTo>
                  <a:cubicBezTo>
                    <a:pt x="10717" y="16355"/>
                    <a:pt x="5962" y="13260"/>
                    <a:pt x="0" y="12019"/>
                  </a:cubicBezTo>
                </a:path>
              </a:pathLst>
            </a:custGeom>
            <a:solidFill>
              <a:schemeClr val="accent4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6722231" y="1808762"/>
              <a:ext cx="33534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>
                  <a:latin typeface="萝莉体 第二版" panose="02000500000000000000" pitchFamily="2" charset="-122"/>
                  <a:ea typeface="萝莉体 第二版" panose="02000500000000000000" pitchFamily="2" charset="-122"/>
                  <a:cs typeface="萝莉体 第二版" panose="02000500000000000000" pitchFamily="2" charset="-122"/>
                </a:rPr>
                <a:t>4</a:t>
              </a:r>
              <a:endParaRPr kumimoji="1" lang="zh-CN" altLang="en-US" sz="24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172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00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72" grpId="0"/>
      <p:bldP spid="76" grpId="0"/>
      <p:bldP spid="8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3695311" y="3982231"/>
            <a:ext cx="48013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zh-CN" altLang="en-US" sz="3600">
                <a:solidFill>
                  <a:schemeClr val="tx2">
                    <a:lumMod val="75000"/>
                  </a:schemeClr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核废水的正常处理方案</a:t>
            </a:r>
            <a:endParaRPr kumimoji="1" lang="en-US" altLang="zh-CN" sz="3600">
              <a:solidFill>
                <a:schemeClr val="tx2">
                  <a:lumMod val="75000"/>
                </a:schemeClr>
              </a:solidFill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algn="r"/>
            <a:r>
              <a:rPr kumimoji="1" lang="zh-CN" altLang="en-US" sz="3600">
                <a:solidFill>
                  <a:schemeClr val="tx2">
                    <a:lumMod val="75000"/>
                  </a:schemeClr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为什么日本不正常处理</a:t>
            </a:r>
          </a:p>
        </p:txBody>
      </p:sp>
      <p:grpSp>
        <p:nvGrpSpPr>
          <p:cNvPr id="31" name="Group 70"/>
          <p:cNvGrpSpPr/>
          <p:nvPr/>
        </p:nvGrpSpPr>
        <p:grpSpPr>
          <a:xfrm>
            <a:off x="1798278" y="-226774"/>
            <a:ext cx="8602626" cy="8079856"/>
            <a:chOff x="0" y="0"/>
            <a:chExt cx="2335459" cy="2193537"/>
          </a:xfrm>
        </p:grpSpPr>
        <p:sp>
          <p:nvSpPr>
            <p:cNvPr id="32" name="chenying0907 66"/>
            <p:cNvSpPr/>
            <p:nvPr/>
          </p:nvSpPr>
          <p:spPr>
            <a:xfrm>
              <a:off x="88900" y="177800"/>
              <a:ext cx="2125877" cy="1425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9" h="21550" extrusionOk="0">
                  <a:moveTo>
                    <a:pt x="21281" y="131"/>
                  </a:moveTo>
                  <a:cubicBezTo>
                    <a:pt x="20628" y="31"/>
                    <a:pt x="2649" y="215"/>
                    <a:pt x="166" y="0"/>
                  </a:cubicBezTo>
                  <a:cubicBezTo>
                    <a:pt x="70" y="3334"/>
                    <a:pt x="43" y="6398"/>
                    <a:pt x="99" y="9794"/>
                  </a:cubicBezTo>
                  <a:cubicBezTo>
                    <a:pt x="201" y="15985"/>
                    <a:pt x="-129" y="17592"/>
                    <a:pt x="60" y="21542"/>
                  </a:cubicBezTo>
                  <a:cubicBezTo>
                    <a:pt x="1560" y="21600"/>
                    <a:pt x="19091" y="21287"/>
                    <a:pt x="21090" y="21542"/>
                  </a:cubicBezTo>
                  <a:cubicBezTo>
                    <a:pt x="21175" y="18119"/>
                    <a:pt x="21202" y="17551"/>
                    <a:pt x="21175" y="14349"/>
                  </a:cubicBezTo>
                  <a:cubicBezTo>
                    <a:pt x="21134" y="9458"/>
                    <a:pt x="21471" y="5014"/>
                    <a:pt x="21281" y="131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3" name="chenying0907 67"/>
            <p:cNvSpPr/>
            <p:nvPr/>
          </p:nvSpPr>
          <p:spPr>
            <a:xfrm>
              <a:off x="-1" y="0"/>
              <a:ext cx="2335461" cy="184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1" h="19061" extrusionOk="0">
                  <a:moveTo>
                    <a:pt x="902" y="18172"/>
                  </a:moveTo>
                  <a:cubicBezTo>
                    <a:pt x="357" y="17727"/>
                    <a:pt x="-200" y="12317"/>
                    <a:pt x="71" y="5707"/>
                  </a:cubicBezTo>
                  <a:cubicBezTo>
                    <a:pt x="379" y="-1823"/>
                    <a:pt x="1461" y="270"/>
                    <a:pt x="2010" y="259"/>
                  </a:cubicBezTo>
                  <a:cubicBezTo>
                    <a:pt x="7486" y="145"/>
                    <a:pt x="12959" y="733"/>
                    <a:pt x="18433" y="1907"/>
                  </a:cubicBezTo>
                  <a:cubicBezTo>
                    <a:pt x="19405" y="2115"/>
                    <a:pt x="21400" y="-2382"/>
                    <a:pt x="21308" y="14217"/>
                  </a:cubicBezTo>
                  <a:cubicBezTo>
                    <a:pt x="21311" y="19032"/>
                    <a:pt x="20486" y="19218"/>
                    <a:pt x="19999" y="19008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4" name="chenying0907 68"/>
            <p:cNvSpPr/>
            <p:nvPr/>
          </p:nvSpPr>
          <p:spPr>
            <a:xfrm>
              <a:off x="1130300" y="1600199"/>
              <a:ext cx="16672" cy="3354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358" h="19845" extrusionOk="0">
                  <a:moveTo>
                    <a:pt x="0" y="0"/>
                  </a:moveTo>
                  <a:cubicBezTo>
                    <a:pt x="21600" y="4703"/>
                    <a:pt x="13319" y="10461"/>
                    <a:pt x="16331" y="15310"/>
                  </a:cubicBezTo>
                  <a:cubicBezTo>
                    <a:pt x="16793" y="16055"/>
                    <a:pt x="11256" y="21600"/>
                    <a:pt x="11542" y="19282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5" name="chenying0907 69"/>
            <p:cNvSpPr/>
            <p:nvPr/>
          </p:nvSpPr>
          <p:spPr>
            <a:xfrm>
              <a:off x="990600" y="1955799"/>
              <a:ext cx="284801" cy="237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635" h="17669" extrusionOk="0">
                  <a:moveTo>
                    <a:pt x="13789" y="13529"/>
                  </a:moveTo>
                  <a:cubicBezTo>
                    <a:pt x="19485" y="4044"/>
                    <a:pt x="10745" y="-2666"/>
                    <a:pt x="4561" y="1034"/>
                  </a:cubicBezTo>
                  <a:cubicBezTo>
                    <a:pt x="-65" y="3803"/>
                    <a:pt x="-2115" y="11785"/>
                    <a:pt x="2972" y="15848"/>
                  </a:cubicBezTo>
                  <a:cubicBezTo>
                    <a:pt x="6834" y="18934"/>
                    <a:pt x="11071" y="18055"/>
                    <a:pt x="13789" y="13529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2" name="组 1"/>
          <p:cNvGrpSpPr/>
          <p:nvPr/>
        </p:nvGrpSpPr>
        <p:grpSpPr>
          <a:xfrm>
            <a:off x="2824506" y="1311794"/>
            <a:ext cx="2360904" cy="2195308"/>
            <a:chOff x="4431238" y="1508012"/>
            <a:chExt cx="2360904" cy="2195308"/>
          </a:xfrm>
        </p:grpSpPr>
        <p:sp>
          <p:nvSpPr>
            <p:cNvPr id="37" name="chenying0907 201"/>
            <p:cNvSpPr/>
            <p:nvPr/>
          </p:nvSpPr>
          <p:spPr>
            <a:xfrm>
              <a:off x="4431238" y="1508012"/>
              <a:ext cx="2360904" cy="21953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10" y="4955"/>
                  </a:moveTo>
                  <a:cubicBezTo>
                    <a:pt x="18465" y="9425"/>
                    <a:pt x="18297" y="14113"/>
                    <a:pt x="21600" y="18296"/>
                  </a:cubicBezTo>
                  <a:cubicBezTo>
                    <a:pt x="14274" y="17484"/>
                    <a:pt x="12639" y="14333"/>
                    <a:pt x="6691" y="21600"/>
                  </a:cubicBezTo>
                  <a:cubicBezTo>
                    <a:pt x="10802" y="16578"/>
                    <a:pt x="3281" y="10613"/>
                    <a:pt x="0" y="8990"/>
                  </a:cubicBezTo>
                  <a:cubicBezTo>
                    <a:pt x="4976" y="11451"/>
                    <a:pt x="9737" y="4157"/>
                    <a:pt x="10108" y="0"/>
                  </a:cubicBezTo>
                  <a:cubicBezTo>
                    <a:pt x="12265" y="4785"/>
                    <a:pt x="16387" y="6388"/>
                    <a:pt x="21010" y="4955"/>
                  </a:cubicBezTo>
                  <a:close/>
                </a:path>
              </a:pathLst>
            </a:custGeom>
            <a:solidFill>
              <a:srgbClr val="FDD67A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5508060" y="1833012"/>
              <a:ext cx="65594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zh-CN" sz="8000">
                  <a:solidFill>
                    <a:schemeClr val="tx2"/>
                  </a:solidFill>
                  <a:latin typeface="萝莉体 第二版" panose="02000500000000000000" pitchFamily="2" charset="-122"/>
                  <a:ea typeface="萝莉体 第二版" panose="02000500000000000000" pitchFamily="2" charset="-122"/>
                  <a:cs typeface="萝莉体 第二版" panose="02000500000000000000" pitchFamily="2" charset="-122"/>
                </a:rPr>
                <a:t>1</a:t>
              </a:r>
              <a:endParaRPr kumimoji="1" lang="zh-CN" altLang="en-US" sz="8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endParaRPr>
            </a:p>
          </p:txBody>
        </p:sp>
      </p:grpSp>
      <p:grpSp>
        <p:nvGrpSpPr>
          <p:cNvPr id="11" name="组 1">
            <a:extLst>
              <a:ext uri="{FF2B5EF4-FFF2-40B4-BE49-F238E27FC236}">
                <a16:creationId xmlns:a16="http://schemas.microsoft.com/office/drawing/2014/main" id="{7C182E59-A336-4651-B4CE-733D900CE014}"/>
              </a:ext>
            </a:extLst>
          </p:cNvPr>
          <p:cNvGrpSpPr/>
          <p:nvPr/>
        </p:nvGrpSpPr>
        <p:grpSpPr>
          <a:xfrm>
            <a:off x="6729085" y="1233692"/>
            <a:ext cx="2360904" cy="2195308"/>
            <a:chOff x="4431238" y="1508012"/>
            <a:chExt cx="2360904" cy="2195308"/>
          </a:xfrm>
        </p:grpSpPr>
        <p:sp>
          <p:nvSpPr>
            <p:cNvPr id="12" name="chenying0907 201">
              <a:extLst>
                <a:ext uri="{FF2B5EF4-FFF2-40B4-BE49-F238E27FC236}">
                  <a16:creationId xmlns:a16="http://schemas.microsoft.com/office/drawing/2014/main" id="{05F9D1CC-E0CC-4F4A-A03E-ACD73EFD5EDA}"/>
                </a:ext>
              </a:extLst>
            </p:cNvPr>
            <p:cNvSpPr/>
            <p:nvPr/>
          </p:nvSpPr>
          <p:spPr>
            <a:xfrm>
              <a:off x="4431238" y="1508012"/>
              <a:ext cx="2360904" cy="21953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10" y="4955"/>
                  </a:moveTo>
                  <a:cubicBezTo>
                    <a:pt x="18465" y="9425"/>
                    <a:pt x="18297" y="14113"/>
                    <a:pt x="21600" y="18296"/>
                  </a:cubicBezTo>
                  <a:cubicBezTo>
                    <a:pt x="14274" y="17484"/>
                    <a:pt x="12639" y="14333"/>
                    <a:pt x="6691" y="21600"/>
                  </a:cubicBezTo>
                  <a:cubicBezTo>
                    <a:pt x="10802" y="16578"/>
                    <a:pt x="3281" y="10613"/>
                    <a:pt x="0" y="8990"/>
                  </a:cubicBezTo>
                  <a:cubicBezTo>
                    <a:pt x="4976" y="11451"/>
                    <a:pt x="9737" y="4157"/>
                    <a:pt x="10108" y="0"/>
                  </a:cubicBezTo>
                  <a:cubicBezTo>
                    <a:pt x="12265" y="4785"/>
                    <a:pt x="16387" y="6388"/>
                    <a:pt x="21010" y="4955"/>
                  </a:cubicBezTo>
                  <a:close/>
                </a:path>
              </a:pathLst>
            </a:custGeom>
            <a:solidFill>
              <a:srgbClr val="FDD67A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012626A-C6C4-4142-BB25-B9AAF5943D55}"/>
                </a:ext>
              </a:extLst>
            </p:cNvPr>
            <p:cNvSpPr txBox="1"/>
            <p:nvPr/>
          </p:nvSpPr>
          <p:spPr>
            <a:xfrm>
              <a:off x="5378216" y="1833012"/>
              <a:ext cx="785793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zh-CN" sz="8000">
                  <a:solidFill>
                    <a:schemeClr val="tx2"/>
                  </a:solidFill>
                  <a:latin typeface="萝莉体 第二版" panose="02000500000000000000" pitchFamily="2" charset="-122"/>
                  <a:ea typeface="萝莉体 第二版" panose="02000500000000000000" pitchFamily="2" charset="-122"/>
                  <a:cs typeface="萝莉体 第二版" panose="02000500000000000000" pitchFamily="2" charset="-122"/>
                </a:rPr>
                <a:t>2</a:t>
              </a:r>
              <a:endParaRPr kumimoji="1" lang="zh-CN" altLang="en-US" sz="8000">
                <a:solidFill>
                  <a:schemeClr val="tx2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4006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2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2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120000">
                                      <p:cBhvr>
                                        <p:cTn id="2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" presetID="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300"/>
                            </p:stCondLst>
                            <p:childTnLst>
                              <p:par>
                                <p:cTn id="3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 10"/>
          <p:cNvGrpSpPr/>
          <p:nvPr/>
        </p:nvGrpSpPr>
        <p:grpSpPr>
          <a:xfrm>
            <a:off x="953326" y="1957178"/>
            <a:ext cx="3203818" cy="3649107"/>
            <a:chOff x="953326" y="1604200"/>
            <a:chExt cx="3203818" cy="3649107"/>
          </a:xfrm>
          <a:solidFill>
            <a:srgbClr val="F8F6F3"/>
          </a:solidFill>
        </p:grpSpPr>
        <p:grpSp>
          <p:nvGrpSpPr>
            <p:cNvPr id="2" name="Group 24"/>
            <p:cNvGrpSpPr/>
            <p:nvPr/>
          </p:nvGrpSpPr>
          <p:grpSpPr>
            <a:xfrm rot="19960150">
              <a:off x="3473071" y="1919475"/>
              <a:ext cx="660855" cy="3333832"/>
              <a:chOff x="0" y="-1"/>
              <a:chExt cx="222665" cy="1123294"/>
            </a:xfrm>
            <a:grpFill/>
          </p:grpSpPr>
          <p:sp>
            <p:nvSpPr>
              <p:cNvPr id="3" name="chenying0907 20"/>
              <p:cNvSpPr/>
              <p:nvPr/>
            </p:nvSpPr>
            <p:spPr>
              <a:xfrm>
                <a:off x="12679" y="165100"/>
                <a:ext cx="209986" cy="742430"/>
              </a:xfrm>
              <a:custGeom>
                <a:avLst/>
                <a:gdLst>
                  <a:gd name="connsiteX0" fmla="*/ 19779 w 20578"/>
                  <a:gd name="connsiteY0" fmla="*/ 21600 h 21600"/>
                  <a:gd name="connsiteX1" fmla="*/ 19877 w 20578"/>
                  <a:gd name="connsiteY1" fmla="*/ 17107 h 21600"/>
                  <a:gd name="connsiteX2" fmla="*/ 15824 w 20578"/>
                  <a:gd name="connsiteY2" fmla="*/ 0 h 21600"/>
                  <a:gd name="connsiteX3" fmla="*/ 1 w 20578"/>
                  <a:gd name="connsiteY3" fmla="*/ 0 h 21600"/>
                  <a:gd name="connsiteX4" fmla="*/ 775 w 20578"/>
                  <a:gd name="connsiteY4" fmla="*/ 1843 h 21600"/>
                  <a:gd name="connsiteX5" fmla="*/ 1506 w 20578"/>
                  <a:gd name="connsiteY5" fmla="*/ 15903 h 21600"/>
                  <a:gd name="connsiteX6" fmla="*/ 37 w 20578"/>
                  <a:gd name="connsiteY6" fmla="*/ 21376 h 21600"/>
                  <a:gd name="connsiteX0" fmla="*/ 19781 w 20580"/>
                  <a:gd name="connsiteY0" fmla="*/ 21600 h 21600"/>
                  <a:gd name="connsiteX1" fmla="*/ 19879 w 20580"/>
                  <a:gd name="connsiteY1" fmla="*/ 17107 h 21600"/>
                  <a:gd name="connsiteX2" fmla="*/ 15826 w 20580"/>
                  <a:gd name="connsiteY2" fmla="*/ 0 h 21600"/>
                  <a:gd name="connsiteX3" fmla="*/ 3 w 20580"/>
                  <a:gd name="connsiteY3" fmla="*/ 0 h 21600"/>
                  <a:gd name="connsiteX4" fmla="*/ 777 w 20580"/>
                  <a:gd name="connsiteY4" fmla="*/ 1843 h 21600"/>
                  <a:gd name="connsiteX5" fmla="*/ 1362 w 20580"/>
                  <a:gd name="connsiteY5" fmla="*/ 16761 h 21600"/>
                  <a:gd name="connsiteX6" fmla="*/ 39 w 20580"/>
                  <a:gd name="connsiteY6" fmla="*/ 21376 h 21600"/>
                  <a:gd name="connsiteX0" fmla="*/ 19781 w 20580"/>
                  <a:gd name="connsiteY0" fmla="*/ 22107 h 22107"/>
                  <a:gd name="connsiteX1" fmla="*/ 19879 w 20580"/>
                  <a:gd name="connsiteY1" fmla="*/ 17614 h 22107"/>
                  <a:gd name="connsiteX2" fmla="*/ 16092 w 20580"/>
                  <a:gd name="connsiteY2" fmla="*/ 1554 h 22107"/>
                  <a:gd name="connsiteX3" fmla="*/ 15826 w 20580"/>
                  <a:gd name="connsiteY3" fmla="*/ 507 h 22107"/>
                  <a:gd name="connsiteX4" fmla="*/ 3 w 20580"/>
                  <a:gd name="connsiteY4" fmla="*/ 507 h 22107"/>
                  <a:gd name="connsiteX5" fmla="*/ 777 w 20580"/>
                  <a:gd name="connsiteY5" fmla="*/ 2350 h 22107"/>
                  <a:gd name="connsiteX6" fmla="*/ 1362 w 20580"/>
                  <a:gd name="connsiteY6" fmla="*/ 17268 h 22107"/>
                  <a:gd name="connsiteX7" fmla="*/ 39 w 20580"/>
                  <a:gd name="connsiteY7" fmla="*/ 21883 h 22107"/>
                  <a:gd name="connsiteX0" fmla="*/ 19781 w 20580"/>
                  <a:gd name="connsiteY0" fmla="*/ 21600 h 21600"/>
                  <a:gd name="connsiteX1" fmla="*/ 19879 w 20580"/>
                  <a:gd name="connsiteY1" fmla="*/ 17107 h 21600"/>
                  <a:gd name="connsiteX2" fmla="*/ 17646 w 20580"/>
                  <a:gd name="connsiteY2" fmla="*/ 7130 h 21600"/>
                  <a:gd name="connsiteX3" fmla="*/ 16092 w 20580"/>
                  <a:gd name="connsiteY3" fmla="*/ 1047 h 21600"/>
                  <a:gd name="connsiteX4" fmla="*/ 15826 w 20580"/>
                  <a:gd name="connsiteY4" fmla="*/ 0 h 21600"/>
                  <a:gd name="connsiteX5" fmla="*/ 3 w 20580"/>
                  <a:gd name="connsiteY5" fmla="*/ 0 h 21600"/>
                  <a:gd name="connsiteX6" fmla="*/ 777 w 20580"/>
                  <a:gd name="connsiteY6" fmla="*/ 1843 h 21600"/>
                  <a:gd name="connsiteX7" fmla="*/ 1362 w 20580"/>
                  <a:gd name="connsiteY7" fmla="*/ 16761 h 21600"/>
                  <a:gd name="connsiteX8" fmla="*/ 39 w 20580"/>
                  <a:gd name="connsiteY8" fmla="*/ 21376 h 21600"/>
                  <a:gd name="connsiteX0" fmla="*/ 19781 w 20655"/>
                  <a:gd name="connsiteY0" fmla="*/ 21600 h 21600"/>
                  <a:gd name="connsiteX1" fmla="*/ 19879 w 20655"/>
                  <a:gd name="connsiteY1" fmla="*/ 17107 h 21600"/>
                  <a:gd name="connsiteX2" fmla="*/ 16092 w 20655"/>
                  <a:gd name="connsiteY2" fmla="*/ 1047 h 21600"/>
                  <a:gd name="connsiteX3" fmla="*/ 15826 w 20655"/>
                  <a:gd name="connsiteY3" fmla="*/ 0 h 21600"/>
                  <a:gd name="connsiteX4" fmla="*/ 3 w 20655"/>
                  <a:gd name="connsiteY4" fmla="*/ 0 h 21600"/>
                  <a:gd name="connsiteX5" fmla="*/ 777 w 20655"/>
                  <a:gd name="connsiteY5" fmla="*/ 1843 h 21600"/>
                  <a:gd name="connsiteX6" fmla="*/ 1362 w 20655"/>
                  <a:gd name="connsiteY6" fmla="*/ 16761 h 21600"/>
                  <a:gd name="connsiteX7" fmla="*/ 39 w 20655"/>
                  <a:gd name="connsiteY7" fmla="*/ 21376 h 21600"/>
                  <a:gd name="connsiteX0" fmla="*/ 19781 w 20655"/>
                  <a:gd name="connsiteY0" fmla="*/ 21600 h 21600"/>
                  <a:gd name="connsiteX1" fmla="*/ 19879 w 20655"/>
                  <a:gd name="connsiteY1" fmla="*/ 17107 h 21600"/>
                  <a:gd name="connsiteX2" fmla="*/ 17432 w 20655"/>
                  <a:gd name="connsiteY2" fmla="*/ 7098 h 21600"/>
                  <a:gd name="connsiteX3" fmla="*/ 16092 w 20655"/>
                  <a:gd name="connsiteY3" fmla="*/ 1047 h 21600"/>
                  <a:gd name="connsiteX4" fmla="*/ 15826 w 20655"/>
                  <a:gd name="connsiteY4" fmla="*/ 0 h 21600"/>
                  <a:gd name="connsiteX5" fmla="*/ 3 w 20655"/>
                  <a:gd name="connsiteY5" fmla="*/ 0 h 21600"/>
                  <a:gd name="connsiteX6" fmla="*/ 777 w 20655"/>
                  <a:gd name="connsiteY6" fmla="*/ 1843 h 21600"/>
                  <a:gd name="connsiteX7" fmla="*/ 1362 w 20655"/>
                  <a:gd name="connsiteY7" fmla="*/ 16761 h 21600"/>
                  <a:gd name="connsiteX8" fmla="*/ 39 w 20655"/>
                  <a:gd name="connsiteY8" fmla="*/ 21376 h 21600"/>
                  <a:gd name="connsiteX0" fmla="*/ 19781 w 20655"/>
                  <a:gd name="connsiteY0" fmla="*/ 21600 h 21600"/>
                  <a:gd name="connsiteX1" fmla="*/ 19879 w 20655"/>
                  <a:gd name="connsiteY1" fmla="*/ 17107 h 21600"/>
                  <a:gd name="connsiteX2" fmla="*/ 16092 w 20655"/>
                  <a:gd name="connsiteY2" fmla="*/ 1047 h 21600"/>
                  <a:gd name="connsiteX3" fmla="*/ 15826 w 20655"/>
                  <a:gd name="connsiteY3" fmla="*/ 0 h 21600"/>
                  <a:gd name="connsiteX4" fmla="*/ 3 w 20655"/>
                  <a:gd name="connsiteY4" fmla="*/ 0 h 21600"/>
                  <a:gd name="connsiteX5" fmla="*/ 777 w 20655"/>
                  <a:gd name="connsiteY5" fmla="*/ 1843 h 21600"/>
                  <a:gd name="connsiteX6" fmla="*/ 1362 w 20655"/>
                  <a:gd name="connsiteY6" fmla="*/ 16761 h 21600"/>
                  <a:gd name="connsiteX7" fmla="*/ 39 w 20655"/>
                  <a:gd name="connsiteY7" fmla="*/ 21376 h 21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655" h="21600" extrusionOk="0">
                    <a:moveTo>
                      <a:pt x="19781" y="21600"/>
                    </a:moveTo>
                    <a:cubicBezTo>
                      <a:pt x="21310" y="19799"/>
                      <a:pt x="20494" y="20533"/>
                      <a:pt x="19879" y="17107"/>
                    </a:cubicBezTo>
                    <a:cubicBezTo>
                      <a:pt x="19264" y="13682"/>
                      <a:pt x="16767" y="3898"/>
                      <a:pt x="16092" y="1047"/>
                    </a:cubicBezTo>
                    <a:cubicBezTo>
                      <a:pt x="15789" y="-141"/>
                      <a:pt x="18507" y="174"/>
                      <a:pt x="15826" y="0"/>
                    </a:cubicBezTo>
                    <a:lnTo>
                      <a:pt x="3" y="0"/>
                    </a:lnTo>
                    <a:lnTo>
                      <a:pt x="777" y="1843"/>
                    </a:lnTo>
                    <a:cubicBezTo>
                      <a:pt x="765" y="4727"/>
                      <a:pt x="1073" y="13883"/>
                      <a:pt x="1362" y="16761"/>
                    </a:cubicBezTo>
                    <a:cubicBezTo>
                      <a:pt x="1544" y="18573"/>
                      <a:pt x="-290" y="19629"/>
                      <a:pt x="39" y="21376"/>
                    </a:cubicBezTo>
                  </a:path>
                </a:pathLst>
              </a:custGeom>
              <a:solidFill>
                <a:schemeClr val="accent4"/>
              </a:solidFill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" name="chenying0907 21"/>
              <p:cNvSpPr/>
              <p:nvPr/>
            </p:nvSpPr>
            <p:spPr>
              <a:xfrm>
                <a:off x="12700" y="889000"/>
                <a:ext cx="199716" cy="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7274" extrusionOk="0">
                    <a:moveTo>
                      <a:pt x="21600" y="0"/>
                    </a:moveTo>
                    <a:cubicBezTo>
                      <a:pt x="18923" y="21600"/>
                      <a:pt x="5182" y="19974"/>
                      <a:pt x="0" y="11161"/>
                    </a:cubicBezTo>
                  </a:path>
                </a:pathLst>
              </a:custGeom>
              <a:grp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5" name="chenying0907 22"/>
              <p:cNvSpPr/>
              <p:nvPr/>
            </p:nvSpPr>
            <p:spPr>
              <a:xfrm>
                <a:off x="0" y="-1"/>
                <a:ext cx="169627" cy="1569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399" extrusionOk="0">
                    <a:moveTo>
                      <a:pt x="21600" y="21399"/>
                    </a:moveTo>
                    <a:cubicBezTo>
                      <a:pt x="21600" y="14641"/>
                      <a:pt x="20714" y="6540"/>
                      <a:pt x="20597" y="325"/>
                    </a:cubicBezTo>
                    <a:cubicBezTo>
                      <a:pt x="13874" y="-42"/>
                      <a:pt x="6603" y="-201"/>
                      <a:pt x="0" y="411"/>
                    </a:cubicBezTo>
                    <a:cubicBezTo>
                      <a:pt x="771" y="6724"/>
                      <a:pt x="1612" y="13779"/>
                      <a:pt x="1316" y="20126"/>
                    </a:cubicBezTo>
                  </a:path>
                </a:pathLst>
              </a:custGeom>
              <a:grp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" name="chenying0907 23"/>
              <p:cNvSpPr/>
              <p:nvPr/>
            </p:nvSpPr>
            <p:spPr>
              <a:xfrm>
                <a:off x="12700" y="889000"/>
                <a:ext cx="200707" cy="2342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472" y="7302"/>
                      <a:pt x="6555" y="15634"/>
                      <a:pt x="11604" y="21600"/>
                    </a:cubicBezTo>
                    <a:cubicBezTo>
                      <a:pt x="14587" y="14593"/>
                      <a:pt x="19470" y="7960"/>
                      <a:pt x="21600" y="709"/>
                    </a:cubicBezTo>
                  </a:path>
                </a:pathLst>
              </a:custGeom>
              <a:grp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7" name="chenying0907 109"/>
            <p:cNvSpPr/>
            <p:nvPr/>
          </p:nvSpPr>
          <p:spPr>
            <a:xfrm rot="19960150">
              <a:off x="953326" y="1604200"/>
              <a:ext cx="3203818" cy="30510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4" h="21252" extrusionOk="0">
                  <a:moveTo>
                    <a:pt x="0" y="11486"/>
                  </a:moveTo>
                  <a:cubicBezTo>
                    <a:pt x="6297" y="11810"/>
                    <a:pt x="8452" y="9094"/>
                    <a:pt x="10432" y="6445"/>
                  </a:cubicBezTo>
                  <a:cubicBezTo>
                    <a:pt x="11413" y="5133"/>
                    <a:pt x="12361" y="62"/>
                    <a:pt x="14424" y="1"/>
                  </a:cubicBezTo>
                  <a:cubicBezTo>
                    <a:pt x="15769" y="-39"/>
                    <a:pt x="16223" y="2237"/>
                    <a:pt x="16082" y="3272"/>
                  </a:cubicBezTo>
                  <a:cubicBezTo>
                    <a:pt x="15861" y="4889"/>
                    <a:pt x="14041" y="6135"/>
                    <a:pt x="14194" y="7965"/>
                  </a:cubicBezTo>
                  <a:cubicBezTo>
                    <a:pt x="14390" y="10301"/>
                    <a:pt x="17861" y="9673"/>
                    <a:pt x="19260" y="10227"/>
                  </a:cubicBezTo>
                  <a:cubicBezTo>
                    <a:pt x="19766" y="10428"/>
                    <a:pt x="21231" y="11033"/>
                    <a:pt x="21376" y="11673"/>
                  </a:cubicBezTo>
                  <a:cubicBezTo>
                    <a:pt x="21570" y="12535"/>
                    <a:pt x="20193" y="13225"/>
                    <a:pt x="19575" y="13518"/>
                  </a:cubicBezTo>
                  <a:cubicBezTo>
                    <a:pt x="20100" y="13794"/>
                    <a:pt x="21600" y="14815"/>
                    <a:pt x="21175" y="15661"/>
                  </a:cubicBezTo>
                  <a:cubicBezTo>
                    <a:pt x="20946" y="16116"/>
                    <a:pt x="20069" y="16279"/>
                    <a:pt x="19912" y="16721"/>
                  </a:cubicBezTo>
                  <a:cubicBezTo>
                    <a:pt x="19755" y="17170"/>
                    <a:pt x="20477" y="17215"/>
                    <a:pt x="20793" y="17467"/>
                  </a:cubicBezTo>
                  <a:cubicBezTo>
                    <a:pt x="21207" y="17798"/>
                    <a:pt x="21392" y="18222"/>
                    <a:pt x="21094" y="18674"/>
                  </a:cubicBezTo>
                  <a:cubicBezTo>
                    <a:pt x="20996" y="18822"/>
                    <a:pt x="20711" y="18995"/>
                    <a:pt x="20448" y="19175"/>
                  </a:cubicBezTo>
                  <a:cubicBezTo>
                    <a:pt x="20191" y="19349"/>
                    <a:pt x="19956" y="19529"/>
                    <a:pt x="19937" y="19697"/>
                  </a:cubicBezTo>
                  <a:cubicBezTo>
                    <a:pt x="19902" y="20016"/>
                    <a:pt x="20352" y="20019"/>
                    <a:pt x="20495" y="20232"/>
                  </a:cubicBezTo>
                  <a:cubicBezTo>
                    <a:pt x="21389" y="21561"/>
                    <a:pt x="18668" y="21213"/>
                    <a:pt x="18243" y="21207"/>
                  </a:cubicBezTo>
                  <a:cubicBezTo>
                    <a:pt x="15548" y="21174"/>
                    <a:pt x="12492" y="21415"/>
                    <a:pt x="9278" y="20028"/>
                  </a:cubicBezTo>
                  <a:cubicBezTo>
                    <a:pt x="6757" y="18941"/>
                    <a:pt x="4040" y="19440"/>
                    <a:pt x="1192" y="19163"/>
                  </a:cubicBezTo>
                </a:path>
              </a:pathLst>
            </a:custGeom>
            <a:grpFill/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9" name="chenying0907 148"/>
          <p:cNvSpPr/>
          <p:nvPr/>
        </p:nvSpPr>
        <p:spPr>
          <a:xfrm>
            <a:off x="5295158" y="2365669"/>
            <a:ext cx="5246950" cy="115364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福岛核电站事故核废水 </a:t>
            </a:r>
            <a:r>
              <a:rPr lang="en-US" altLang="zh-CN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(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被堆心污染过</a:t>
            </a:r>
            <a:r>
              <a:rPr lang="en-US" altLang="zh-CN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) </a:t>
            </a: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≠ 核电站正常运行下排放的冷却水</a:t>
            </a:r>
            <a:endParaRPr lang="en-US" altLang="zh-CN" sz="20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endParaRPr lang="en-US" altLang="zh-CN" sz="20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089973" y="1512610"/>
            <a:ext cx="56573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zh-CN" altLang="en-US" sz="3200">
                <a:solidFill>
                  <a:schemeClr val="tx2">
                    <a:lumMod val="75000"/>
                  </a:schemeClr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日本这次说的核废水 ≠ 冷却水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C9A4F93-EC30-4B2D-9CAA-FF6F728B1DBA}"/>
              </a:ext>
            </a:extLst>
          </p:cNvPr>
          <p:cNvSpPr txBox="1"/>
          <p:nvPr/>
        </p:nvSpPr>
        <p:spPr>
          <a:xfrm>
            <a:off x="5234596" y="3422368"/>
            <a:ext cx="5109091" cy="12241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3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日本现在的问题是个特例，</a:t>
            </a:r>
            <a:endParaRPr lang="en-US" altLang="zh-CN" sz="32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32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但不是没有先例</a:t>
            </a:r>
            <a:endParaRPr lang="en-US" altLang="zh-CN" sz="32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ABD2045-F93C-4E8D-91C5-652B5D54772D}"/>
              </a:ext>
            </a:extLst>
          </p:cNvPr>
          <p:cNvSpPr txBox="1"/>
          <p:nvPr/>
        </p:nvSpPr>
        <p:spPr>
          <a:xfrm>
            <a:off x="5295158" y="4808074"/>
            <a:ext cx="6099462" cy="7289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18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具体要追溯到十年前的福岛地震以及引发的海啸。</a:t>
            </a:r>
            <a:endParaRPr lang="en-US" altLang="zh-CN" sz="18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18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当时冷却系统故障，核反应堆芯熔毁。</a:t>
            </a:r>
            <a:endParaRPr lang="en-US" altLang="zh-CN" sz="18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11334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2.22222E-6 L -0.00143 -0.0956 " pathEditMode="relative" rAng="0" ptsTypes="AA">
                                      <p:cBhvr>
                                        <p:cTn id="6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47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2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28DA9BA1-DBE4-4D9C-8E93-C80B00433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7237" y="1365125"/>
            <a:ext cx="2621517" cy="3519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henying0907 29"/>
          <p:cNvSpPr/>
          <p:nvPr/>
        </p:nvSpPr>
        <p:spPr>
          <a:xfrm rot="817628">
            <a:off x="1688144" y="1044724"/>
            <a:ext cx="3459700" cy="4160242"/>
          </a:xfrm>
          <a:custGeom>
            <a:avLst/>
            <a:gdLst>
              <a:gd name="connsiteX0" fmla="*/ 15178 w 19871"/>
              <a:gd name="connsiteY0" fmla="*/ 0 h 21600"/>
              <a:gd name="connsiteX1" fmla="*/ 0 w 19871"/>
              <a:gd name="connsiteY1" fmla="*/ 2538 h 21600"/>
              <a:gd name="connsiteX2" fmla="*/ 4463 w 19871"/>
              <a:gd name="connsiteY2" fmla="*/ 21600 h 21600"/>
              <a:gd name="connsiteX3" fmla="*/ 19871 w 19871"/>
              <a:gd name="connsiteY3" fmla="*/ 18777 h 21600"/>
              <a:gd name="connsiteX4" fmla="*/ 17450 w 19871"/>
              <a:gd name="connsiteY4" fmla="*/ 8748 h 21600"/>
              <a:gd name="connsiteX5" fmla="*/ 15178 w 19871"/>
              <a:gd name="connsiteY5" fmla="*/ 0 h 21600"/>
              <a:gd name="connsiteX0" fmla="*/ 14798 w 19871"/>
              <a:gd name="connsiteY0" fmla="*/ 0 h 22890"/>
              <a:gd name="connsiteX1" fmla="*/ 0 w 19871"/>
              <a:gd name="connsiteY1" fmla="*/ 3828 h 22890"/>
              <a:gd name="connsiteX2" fmla="*/ 4463 w 19871"/>
              <a:gd name="connsiteY2" fmla="*/ 22890 h 22890"/>
              <a:gd name="connsiteX3" fmla="*/ 19871 w 19871"/>
              <a:gd name="connsiteY3" fmla="*/ 20067 h 22890"/>
              <a:gd name="connsiteX4" fmla="*/ 17450 w 19871"/>
              <a:gd name="connsiteY4" fmla="*/ 10038 h 22890"/>
              <a:gd name="connsiteX5" fmla="*/ 14798 w 19871"/>
              <a:gd name="connsiteY5" fmla="*/ 0 h 22890"/>
              <a:gd name="connsiteX0" fmla="*/ 14798 w 19871"/>
              <a:gd name="connsiteY0" fmla="*/ 0 h 22785"/>
              <a:gd name="connsiteX1" fmla="*/ 0 w 19871"/>
              <a:gd name="connsiteY1" fmla="*/ 3828 h 22785"/>
              <a:gd name="connsiteX2" fmla="*/ 5300 w 19871"/>
              <a:gd name="connsiteY2" fmla="*/ 22785 h 22785"/>
              <a:gd name="connsiteX3" fmla="*/ 19871 w 19871"/>
              <a:gd name="connsiteY3" fmla="*/ 20067 h 22785"/>
              <a:gd name="connsiteX4" fmla="*/ 17450 w 19871"/>
              <a:gd name="connsiteY4" fmla="*/ 10038 h 22785"/>
              <a:gd name="connsiteX5" fmla="*/ 14798 w 19871"/>
              <a:gd name="connsiteY5" fmla="*/ 0 h 22785"/>
              <a:gd name="connsiteX0" fmla="*/ 14798 w 19871"/>
              <a:gd name="connsiteY0" fmla="*/ 0 h 23019"/>
              <a:gd name="connsiteX1" fmla="*/ 0 w 19871"/>
              <a:gd name="connsiteY1" fmla="*/ 3828 h 23019"/>
              <a:gd name="connsiteX2" fmla="*/ 5152 w 19871"/>
              <a:gd name="connsiteY2" fmla="*/ 23019 h 23019"/>
              <a:gd name="connsiteX3" fmla="*/ 19871 w 19871"/>
              <a:gd name="connsiteY3" fmla="*/ 20067 h 23019"/>
              <a:gd name="connsiteX4" fmla="*/ 17450 w 19871"/>
              <a:gd name="connsiteY4" fmla="*/ 10038 h 23019"/>
              <a:gd name="connsiteX5" fmla="*/ 14798 w 19871"/>
              <a:gd name="connsiteY5" fmla="*/ 0 h 23019"/>
              <a:gd name="connsiteX0" fmla="*/ 14798 w 20350"/>
              <a:gd name="connsiteY0" fmla="*/ 0 h 23019"/>
              <a:gd name="connsiteX1" fmla="*/ 0 w 20350"/>
              <a:gd name="connsiteY1" fmla="*/ 3828 h 23019"/>
              <a:gd name="connsiteX2" fmla="*/ 5152 w 20350"/>
              <a:gd name="connsiteY2" fmla="*/ 23019 h 23019"/>
              <a:gd name="connsiteX3" fmla="*/ 20350 w 20350"/>
              <a:gd name="connsiteY3" fmla="*/ 19851 h 23019"/>
              <a:gd name="connsiteX4" fmla="*/ 17450 w 20350"/>
              <a:gd name="connsiteY4" fmla="*/ 10038 h 23019"/>
              <a:gd name="connsiteX5" fmla="*/ 14798 w 20350"/>
              <a:gd name="connsiteY5" fmla="*/ 0 h 23019"/>
              <a:gd name="connsiteX0" fmla="*/ 14798 w 20350"/>
              <a:gd name="connsiteY0" fmla="*/ 0 h 23019"/>
              <a:gd name="connsiteX1" fmla="*/ 0 w 20350"/>
              <a:gd name="connsiteY1" fmla="*/ 3828 h 23019"/>
              <a:gd name="connsiteX2" fmla="*/ 5152 w 20350"/>
              <a:gd name="connsiteY2" fmla="*/ 23019 h 23019"/>
              <a:gd name="connsiteX3" fmla="*/ 20350 w 20350"/>
              <a:gd name="connsiteY3" fmla="*/ 19851 h 23019"/>
              <a:gd name="connsiteX4" fmla="*/ 17450 w 20350"/>
              <a:gd name="connsiteY4" fmla="*/ 10038 h 23019"/>
              <a:gd name="connsiteX5" fmla="*/ 14798 w 20350"/>
              <a:gd name="connsiteY5" fmla="*/ 0 h 23019"/>
              <a:gd name="connsiteX0" fmla="*/ 14798 w 20370"/>
              <a:gd name="connsiteY0" fmla="*/ 0 h 23019"/>
              <a:gd name="connsiteX1" fmla="*/ 0 w 20370"/>
              <a:gd name="connsiteY1" fmla="*/ 3828 h 23019"/>
              <a:gd name="connsiteX2" fmla="*/ 5152 w 20370"/>
              <a:gd name="connsiteY2" fmla="*/ 23019 h 23019"/>
              <a:gd name="connsiteX3" fmla="*/ 20370 w 20370"/>
              <a:gd name="connsiteY3" fmla="*/ 19550 h 23019"/>
              <a:gd name="connsiteX4" fmla="*/ 17450 w 20370"/>
              <a:gd name="connsiteY4" fmla="*/ 10038 h 23019"/>
              <a:gd name="connsiteX5" fmla="*/ 14798 w 20370"/>
              <a:gd name="connsiteY5" fmla="*/ 0 h 23019"/>
              <a:gd name="connsiteX0" fmla="*/ 14798 w 20370"/>
              <a:gd name="connsiteY0" fmla="*/ 0 h 23019"/>
              <a:gd name="connsiteX1" fmla="*/ 0 w 20370"/>
              <a:gd name="connsiteY1" fmla="*/ 3828 h 23019"/>
              <a:gd name="connsiteX2" fmla="*/ 5152 w 20370"/>
              <a:gd name="connsiteY2" fmla="*/ 23019 h 23019"/>
              <a:gd name="connsiteX3" fmla="*/ 20370 w 20370"/>
              <a:gd name="connsiteY3" fmla="*/ 19550 h 23019"/>
              <a:gd name="connsiteX4" fmla="*/ 17754 w 20370"/>
              <a:gd name="connsiteY4" fmla="*/ 9964 h 23019"/>
              <a:gd name="connsiteX5" fmla="*/ 14798 w 20370"/>
              <a:gd name="connsiteY5" fmla="*/ 0 h 23019"/>
              <a:gd name="connsiteX0" fmla="*/ 14907 w 20370"/>
              <a:gd name="connsiteY0" fmla="*/ 0 h 22650"/>
              <a:gd name="connsiteX1" fmla="*/ 0 w 20370"/>
              <a:gd name="connsiteY1" fmla="*/ 3459 h 22650"/>
              <a:gd name="connsiteX2" fmla="*/ 5152 w 20370"/>
              <a:gd name="connsiteY2" fmla="*/ 22650 h 22650"/>
              <a:gd name="connsiteX3" fmla="*/ 20370 w 20370"/>
              <a:gd name="connsiteY3" fmla="*/ 19181 h 22650"/>
              <a:gd name="connsiteX4" fmla="*/ 17754 w 20370"/>
              <a:gd name="connsiteY4" fmla="*/ 9595 h 22650"/>
              <a:gd name="connsiteX5" fmla="*/ 14907 w 20370"/>
              <a:gd name="connsiteY5" fmla="*/ 0 h 22650"/>
              <a:gd name="connsiteX0" fmla="*/ 14407 w 19870"/>
              <a:gd name="connsiteY0" fmla="*/ 0 h 22650"/>
              <a:gd name="connsiteX1" fmla="*/ 0 w 19870"/>
              <a:gd name="connsiteY1" fmla="*/ 4384 h 22650"/>
              <a:gd name="connsiteX2" fmla="*/ 4652 w 19870"/>
              <a:gd name="connsiteY2" fmla="*/ 22650 h 22650"/>
              <a:gd name="connsiteX3" fmla="*/ 19870 w 19870"/>
              <a:gd name="connsiteY3" fmla="*/ 19181 h 22650"/>
              <a:gd name="connsiteX4" fmla="*/ 17254 w 19870"/>
              <a:gd name="connsiteY4" fmla="*/ 9595 h 22650"/>
              <a:gd name="connsiteX5" fmla="*/ 14407 w 19870"/>
              <a:gd name="connsiteY5" fmla="*/ 0 h 22650"/>
              <a:gd name="connsiteX0" fmla="*/ 14407 w 19870"/>
              <a:gd name="connsiteY0" fmla="*/ 0 h 23857"/>
              <a:gd name="connsiteX1" fmla="*/ 0 w 19870"/>
              <a:gd name="connsiteY1" fmla="*/ 4384 h 23857"/>
              <a:gd name="connsiteX2" fmla="*/ 4935 w 19870"/>
              <a:gd name="connsiteY2" fmla="*/ 23857 h 23857"/>
              <a:gd name="connsiteX3" fmla="*/ 19870 w 19870"/>
              <a:gd name="connsiteY3" fmla="*/ 19181 h 23857"/>
              <a:gd name="connsiteX4" fmla="*/ 17254 w 19870"/>
              <a:gd name="connsiteY4" fmla="*/ 9595 h 23857"/>
              <a:gd name="connsiteX5" fmla="*/ 14407 w 19870"/>
              <a:gd name="connsiteY5" fmla="*/ 0 h 23857"/>
              <a:gd name="connsiteX0" fmla="*/ 14407 w 19870"/>
              <a:gd name="connsiteY0" fmla="*/ 0 h 23857"/>
              <a:gd name="connsiteX1" fmla="*/ 0 w 19870"/>
              <a:gd name="connsiteY1" fmla="*/ 4384 h 23857"/>
              <a:gd name="connsiteX2" fmla="*/ 4935 w 19870"/>
              <a:gd name="connsiteY2" fmla="*/ 23857 h 23857"/>
              <a:gd name="connsiteX3" fmla="*/ 19870 w 19870"/>
              <a:gd name="connsiteY3" fmla="*/ 19181 h 23857"/>
              <a:gd name="connsiteX4" fmla="*/ 17254 w 19870"/>
              <a:gd name="connsiteY4" fmla="*/ 9595 h 23857"/>
              <a:gd name="connsiteX5" fmla="*/ 14407 w 19870"/>
              <a:gd name="connsiteY5" fmla="*/ 0 h 23857"/>
              <a:gd name="connsiteX0" fmla="*/ 14407 w 19870"/>
              <a:gd name="connsiteY0" fmla="*/ 0 h 23663"/>
              <a:gd name="connsiteX1" fmla="*/ 0 w 19870"/>
              <a:gd name="connsiteY1" fmla="*/ 4384 h 23663"/>
              <a:gd name="connsiteX2" fmla="*/ 4512 w 19870"/>
              <a:gd name="connsiteY2" fmla="*/ 23663 h 23663"/>
              <a:gd name="connsiteX3" fmla="*/ 19870 w 19870"/>
              <a:gd name="connsiteY3" fmla="*/ 19181 h 23663"/>
              <a:gd name="connsiteX4" fmla="*/ 17254 w 19870"/>
              <a:gd name="connsiteY4" fmla="*/ 9595 h 23663"/>
              <a:gd name="connsiteX5" fmla="*/ 14407 w 19870"/>
              <a:gd name="connsiteY5" fmla="*/ 0 h 23663"/>
              <a:gd name="connsiteX0" fmla="*/ 14407 w 19078"/>
              <a:gd name="connsiteY0" fmla="*/ 0 h 23663"/>
              <a:gd name="connsiteX1" fmla="*/ 0 w 19078"/>
              <a:gd name="connsiteY1" fmla="*/ 4384 h 23663"/>
              <a:gd name="connsiteX2" fmla="*/ 4512 w 19078"/>
              <a:gd name="connsiteY2" fmla="*/ 23663 h 23663"/>
              <a:gd name="connsiteX3" fmla="*/ 19078 w 19078"/>
              <a:gd name="connsiteY3" fmla="*/ 19424 h 23663"/>
              <a:gd name="connsiteX4" fmla="*/ 17254 w 19078"/>
              <a:gd name="connsiteY4" fmla="*/ 9595 h 23663"/>
              <a:gd name="connsiteX5" fmla="*/ 14407 w 19078"/>
              <a:gd name="connsiteY5" fmla="*/ 0 h 23663"/>
              <a:gd name="connsiteX0" fmla="*/ 14407 w 19078"/>
              <a:gd name="connsiteY0" fmla="*/ 0 h 23663"/>
              <a:gd name="connsiteX1" fmla="*/ 0 w 19078"/>
              <a:gd name="connsiteY1" fmla="*/ 4384 h 23663"/>
              <a:gd name="connsiteX2" fmla="*/ 4512 w 19078"/>
              <a:gd name="connsiteY2" fmla="*/ 23663 h 23663"/>
              <a:gd name="connsiteX3" fmla="*/ 19078 w 19078"/>
              <a:gd name="connsiteY3" fmla="*/ 19424 h 23663"/>
              <a:gd name="connsiteX4" fmla="*/ 16878 w 19078"/>
              <a:gd name="connsiteY4" fmla="*/ 9602 h 23663"/>
              <a:gd name="connsiteX5" fmla="*/ 14407 w 19078"/>
              <a:gd name="connsiteY5" fmla="*/ 0 h 23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078" h="23663" extrusionOk="0">
                <a:moveTo>
                  <a:pt x="14407" y="0"/>
                </a:moveTo>
                <a:cubicBezTo>
                  <a:pt x="14512" y="360"/>
                  <a:pt x="1413" y="4434"/>
                  <a:pt x="0" y="4384"/>
                </a:cubicBezTo>
                <a:cubicBezTo>
                  <a:pt x="1189" y="10717"/>
                  <a:pt x="3037" y="17355"/>
                  <a:pt x="4512" y="23663"/>
                </a:cubicBezTo>
                <a:cubicBezTo>
                  <a:pt x="10020" y="22736"/>
                  <a:pt x="13419" y="20102"/>
                  <a:pt x="19078" y="19424"/>
                </a:cubicBezTo>
                <a:cubicBezTo>
                  <a:pt x="18047" y="16297"/>
                  <a:pt x="18049" y="12773"/>
                  <a:pt x="16878" y="9602"/>
                </a:cubicBezTo>
                <a:cubicBezTo>
                  <a:pt x="15825" y="6749"/>
                  <a:pt x="15248" y="2887"/>
                  <a:pt x="14407" y="0"/>
                </a:cubicBezTo>
                <a:close/>
              </a:path>
            </a:pathLst>
          </a:custGeom>
          <a:noFill/>
          <a:ln w="38100" cap="flat">
            <a:solidFill>
              <a:srgbClr val="46537A"/>
            </a:solidFill>
            <a:prstDash val="solid"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sz="3000">
                <a:solidFill>
                  <a:srgbClr val="FFFFFF"/>
                </a:solidFill>
                <a:effectLst>
                  <a:outerShdw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" name="chenying0907 148"/>
          <p:cNvSpPr/>
          <p:nvPr/>
        </p:nvSpPr>
        <p:spPr>
          <a:xfrm>
            <a:off x="2107237" y="5474797"/>
            <a:ext cx="2660707" cy="34740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en-US" altLang="zh-CN" sz="16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《</a:t>
            </a:r>
            <a:r>
              <a:rPr lang="zh-CN" altLang="en-US" sz="16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切尔诺贝利</a:t>
            </a:r>
            <a:r>
              <a:rPr lang="en-US" altLang="zh-CN" sz="16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》</a:t>
            </a:r>
            <a:r>
              <a:rPr lang="zh-CN" altLang="en-US" sz="16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电视剧封面</a:t>
            </a:r>
            <a:endParaRPr sz="16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sp>
        <p:nvSpPr>
          <p:cNvPr id="8" name="chenying0907 148"/>
          <p:cNvSpPr/>
          <p:nvPr/>
        </p:nvSpPr>
        <p:spPr>
          <a:xfrm>
            <a:off x="6886261" y="1538364"/>
            <a:ext cx="4194305" cy="152298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实际上，当年的苏联也遇到过类似的情况，</a:t>
            </a:r>
            <a:r>
              <a:rPr lang="en-US" altLang="zh-CN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1986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年</a:t>
            </a:r>
            <a:r>
              <a:rPr lang="zh-CN" altLang="en-US" sz="20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切尔诺贝利核事故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，比日本</a:t>
            </a:r>
            <a:r>
              <a:rPr lang="en-US" altLang="zh-CN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2011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年更危急。</a:t>
            </a:r>
            <a:endParaRPr lang="en-US" altLang="zh-CN" sz="20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endParaRPr lang="en-US" altLang="zh-CN" sz="20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sp>
        <p:nvSpPr>
          <p:cNvPr id="9" name="chenying0907 148"/>
          <p:cNvSpPr/>
          <p:nvPr/>
        </p:nvSpPr>
        <p:spPr>
          <a:xfrm>
            <a:off x="6925450" y="4940540"/>
            <a:ext cx="4194305" cy="7843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如果感兴趣可以看看。</a:t>
            </a:r>
            <a:endParaRPr lang="en-US" altLang="zh-CN" sz="20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马上</a:t>
            </a:r>
            <a:r>
              <a:rPr lang="en-US" altLang="zh-CN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4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月</a:t>
            </a:r>
            <a:r>
              <a:rPr lang="en-US" altLang="zh-CN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26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日，爆炸</a:t>
            </a:r>
            <a:r>
              <a:rPr lang="en-US" altLang="zh-CN" sz="2000" u="sng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35</a:t>
            </a:r>
            <a:r>
              <a:rPr lang="zh-CN" altLang="en-US" sz="2000" u="sng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周年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了。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4B4FC27-AE41-4314-88C3-60E4244FEB4F}"/>
              </a:ext>
            </a:extLst>
          </p:cNvPr>
          <p:cNvSpPr txBox="1"/>
          <p:nvPr/>
        </p:nvSpPr>
        <p:spPr>
          <a:xfrm>
            <a:off x="6886259" y="2921168"/>
            <a:ext cx="4194305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>
                <a:solidFill>
                  <a:srgbClr val="475278"/>
                </a:solidFill>
                <a:ea typeface="萝莉体 第二版" panose="02000500000000000000" pitchFamily="2" charset="-122"/>
              </a:rPr>
              <a:t>大量官兵平民</a:t>
            </a:r>
            <a:r>
              <a:rPr lang="zh-CN" altLang="en-US" sz="2000" b="1">
                <a:solidFill>
                  <a:srgbClr val="475278"/>
                </a:solidFill>
                <a:ea typeface="萝莉体 第二版" panose="02000500000000000000" pitchFamily="2" charset="-122"/>
              </a:rPr>
              <a:t>拿命造</a:t>
            </a:r>
            <a:r>
              <a:rPr lang="zh-CN" altLang="en-US" sz="2000">
                <a:solidFill>
                  <a:srgbClr val="475278"/>
                </a:solidFill>
                <a:ea typeface="萝莉体 第二版" panose="02000500000000000000" pitchFamily="2" charset="-122"/>
              </a:rPr>
              <a:t>了一个巨大的混凝土石棺暂时封住了，</a:t>
            </a:r>
            <a:r>
              <a:rPr lang="zh-CN" altLang="en-US" sz="2000" b="1">
                <a:solidFill>
                  <a:srgbClr val="475278"/>
                </a:solidFill>
                <a:ea typeface="萝莉体 第二版" panose="02000500000000000000" pitchFamily="2" charset="-122"/>
              </a:rPr>
              <a:t>阻止了堆芯进一步熔毁</a:t>
            </a:r>
            <a:r>
              <a:rPr lang="zh-CN" altLang="en-US" sz="2000">
                <a:solidFill>
                  <a:srgbClr val="475278"/>
                </a:solidFill>
                <a:ea typeface="萝莉体 第二版" panose="02000500000000000000" pitchFamily="2" charset="-122"/>
              </a:rPr>
              <a:t>。</a:t>
            </a:r>
            <a:endParaRPr lang="en-US" altLang="zh-CN" sz="2000">
              <a:solidFill>
                <a:srgbClr val="475278"/>
              </a:solidFill>
              <a:ea typeface="萝莉体 第二版" panose="02000500000000000000" pitchFamily="2" charset="-122"/>
            </a:endParaRPr>
          </a:p>
          <a:p>
            <a:endParaRPr lang="en-US" altLang="zh-CN" sz="2000">
              <a:solidFill>
                <a:srgbClr val="475278"/>
              </a:solidFill>
              <a:ea typeface="萝莉体 第二版" panose="02000500000000000000" pitchFamily="2" charset="-122"/>
            </a:endParaRPr>
          </a:p>
          <a:p>
            <a:r>
              <a:rPr lang="zh-CN" altLang="en-US" sz="2000">
                <a:solidFill>
                  <a:srgbClr val="475278"/>
                </a:solidFill>
                <a:ea typeface="萝莉体 第二版" panose="02000500000000000000" pitchFamily="2" charset="-122"/>
              </a:rPr>
              <a:t>完事了还拍了个</a:t>
            </a:r>
            <a:r>
              <a:rPr lang="zh-CN" altLang="en-US" sz="2000" u="sng">
                <a:solidFill>
                  <a:srgbClr val="475278"/>
                </a:solidFill>
                <a:ea typeface="萝莉体 第二版" panose="02000500000000000000" pitchFamily="2" charset="-122"/>
              </a:rPr>
              <a:t>纪录片</a:t>
            </a:r>
            <a:r>
              <a:rPr lang="zh-CN" altLang="en-US" sz="2000">
                <a:solidFill>
                  <a:srgbClr val="475278"/>
                </a:solidFill>
                <a:ea typeface="萝莉体 第二版" panose="02000500000000000000" pitchFamily="2" charset="-122"/>
              </a:rPr>
              <a:t>警示后人。</a:t>
            </a:r>
          </a:p>
        </p:txBody>
      </p:sp>
    </p:spTree>
    <p:extLst>
      <p:ext uri="{BB962C8B-B14F-4D97-AF65-F5344CB8AC3E}">
        <p14:creationId xmlns:p14="http://schemas.microsoft.com/office/powerpoint/2010/main" val="3945908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/>
      <p:bldP spid="8" grpId="0"/>
      <p:bldP spid="9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65"/>
          <p:cNvGrpSpPr/>
          <p:nvPr/>
        </p:nvGrpSpPr>
        <p:grpSpPr>
          <a:xfrm>
            <a:off x="6384584" y="4524332"/>
            <a:ext cx="1515586" cy="1167821"/>
            <a:chOff x="0" y="0"/>
            <a:chExt cx="589390" cy="454149"/>
          </a:xfrm>
        </p:grpSpPr>
        <p:sp>
          <p:nvSpPr>
            <p:cNvPr id="13" name="chenying0907 163"/>
            <p:cNvSpPr/>
            <p:nvPr/>
          </p:nvSpPr>
          <p:spPr>
            <a:xfrm>
              <a:off x="0" y="25399"/>
              <a:ext cx="248822" cy="4266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733" h="19015" extrusionOk="0">
                  <a:moveTo>
                    <a:pt x="3226" y="2884"/>
                  </a:moveTo>
                  <a:cubicBezTo>
                    <a:pt x="3528" y="-2585"/>
                    <a:pt x="21600" y="348"/>
                    <a:pt x="16200" y="6476"/>
                  </a:cubicBezTo>
                  <a:cubicBezTo>
                    <a:pt x="11828" y="11438"/>
                    <a:pt x="2952" y="12889"/>
                    <a:pt x="0" y="18710"/>
                  </a:cubicBezTo>
                  <a:cubicBezTo>
                    <a:pt x="3577" y="18214"/>
                    <a:pt x="7592" y="18412"/>
                    <a:pt x="11250" y="18447"/>
                  </a:cubicBezTo>
                  <a:cubicBezTo>
                    <a:pt x="12995" y="18464"/>
                    <a:pt x="20023" y="18403"/>
                    <a:pt x="18524" y="19015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" name="chenying0907 164"/>
            <p:cNvSpPr/>
            <p:nvPr/>
          </p:nvSpPr>
          <p:spPr>
            <a:xfrm>
              <a:off x="317500" y="0"/>
              <a:ext cx="271891" cy="4541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540"/>
                  </a:moveTo>
                  <a:cubicBezTo>
                    <a:pt x="19066" y="13276"/>
                    <a:pt x="15220" y="12347"/>
                    <a:pt x="12332" y="12244"/>
                  </a:cubicBezTo>
                  <a:cubicBezTo>
                    <a:pt x="8216" y="12096"/>
                    <a:pt x="4086" y="12507"/>
                    <a:pt x="0" y="12623"/>
                  </a:cubicBezTo>
                  <a:cubicBezTo>
                    <a:pt x="3731" y="8306"/>
                    <a:pt x="9953" y="4376"/>
                    <a:pt x="13036" y="0"/>
                  </a:cubicBezTo>
                  <a:cubicBezTo>
                    <a:pt x="12527" y="7119"/>
                    <a:pt x="14056" y="14432"/>
                    <a:pt x="14033" y="21600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5" name="Group 173"/>
          <p:cNvGrpSpPr/>
          <p:nvPr/>
        </p:nvGrpSpPr>
        <p:grpSpPr>
          <a:xfrm>
            <a:off x="4882344" y="2466917"/>
            <a:ext cx="2193102" cy="2252677"/>
            <a:chOff x="0" y="0"/>
            <a:chExt cx="852866" cy="876034"/>
          </a:xfrm>
        </p:grpSpPr>
        <p:sp>
          <p:nvSpPr>
            <p:cNvPr id="6" name="chenying0907 166"/>
            <p:cNvSpPr/>
            <p:nvPr/>
          </p:nvSpPr>
          <p:spPr>
            <a:xfrm>
              <a:off x="-1" y="-1"/>
              <a:ext cx="852868" cy="8760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16" h="20405" extrusionOk="0">
                  <a:moveTo>
                    <a:pt x="16720" y="2778"/>
                  </a:moveTo>
                  <a:cubicBezTo>
                    <a:pt x="14914" y="971"/>
                    <a:pt x="11319" y="-451"/>
                    <a:pt x="8803" y="133"/>
                  </a:cubicBezTo>
                  <a:cubicBezTo>
                    <a:pt x="6360" y="701"/>
                    <a:pt x="3697" y="2614"/>
                    <a:pt x="2081" y="4514"/>
                  </a:cubicBezTo>
                  <a:cubicBezTo>
                    <a:pt x="-1504" y="8730"/>
                    <a:pt x="-297" y="16707"/>
                    <a:pt x="4479" y="19439"/>
                  </a:cubicBezTo>
                  <a:cubicBezTo>
                    <a:pt x="7470" y="21149"/>
                    <a:pt x="11582" y="20381"/>
                    <a:pt x="14493" y="18758"/>
                  </a:cubicBezTo>
                  <a:cubicBezTo>
                    <a:pt x="17911" y="16853"/>
                    <a:pt x="20096" y="10904"/>
                    <a:pt x="19224" y="7161"/>
                  </a:cubicBezTo>
                  <a:cubicBezTo>
                    <a:pt x="18838" y="5507"/>
                    <a:pt x="17930" y="3990"/>
                    <a:pt x="16720" y="2778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" name="chenying0907 167"/>
            <p:cNvSpPr/>
            <p:nvPr/>
          </p:nvSpPr>
          <p:spPr>
            <a:xfrm>
              <a:off x="380999" y="419100"/>
              <a:ext cx="114979" cy="129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717" h="19193" extrusionOk="0">
                  <a:moveTo>
                    <a:pt x="8207" y="1"/>
                  </a:moveTo>
                  <a:cubicBezTo>
                    <a:pt x="5361" y="45"/>
                    <a:pt x="3294" y="1077"/>
                    <a:pt x="1940" y="2668"/>
                  </a:cubicBezTo>
                  <a:cubicBezTo>
                    <a:pt x="-3233" y="8737"/>
                    <a:pt x="2749" y="21478"/>
                    <a:pt x="10382" y="18839"/>
                  </a:cubicBezTo>
                  <a:cubicBezTo>
                    <a:pt x="18367" y="16076"/>
                    <a:pt x="17184" y="-122"/>
                    <a:pt x="8207" y="1"/>
                  </a:cubicBezTo>
                  <a:close/>
                </a:path>
              </a:pathLst>
            </a:custGeom>
            <a:solidFill>
              <a:srgbClr val="FDD67A"/>
            </a:solidFill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" name="chenying0907 168"/>
            <p:cNvSpPr/>
            <p:nvPr/>
          </p:nvSpPr>
          <p:spPr>
            <a:xfrm>
              <a:off x="190500" y="330200"/>
              <a:ext cx="187616" cy="1164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7165" y="9507"/>
                    <a:pt x="13632" y="14770"/>
                    <a:pt x="21600" y="21600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" name="chenying0907 169"/>
            <p:cNvSpPr/>
            <p:nvPr/>
          </p:nvSpPr>
          <p:spPr>
            <a:xfrm>
              <a:off x="482600" y="190500"/>
              <a:ext cx="205216" cy="2374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953" y="16606"/>
                    <a:pt x="8813" y="12328"/>
                    <a:pt x="13080" y="8168"/>
                  </a:cubicBezTo>
                  <a:cubicBezTo>
                    <a:pt x="15215" y="6084"/>
                    <a:pt x="20684" y="1968"/>
                    <a:pt x="21600" y="0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" name="chenying0907 170"/>
            <p:cNvSpPr/>
            <p:nvPr/>
          </p:nvSpPr>
          <p:spPr>
            <a:xfrm>
              <a:off x="431800" y="25400"/>
              <a:ext cx="7805" cy="129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05" h="18446" extrusionOk="0">
                  <a:moveTo>
                    <a:pt x="0" y="4510"/>
                  </a:moveTo>
                  <a:cubicBezTo>
                    <a:pt x="7256" y="7435"/>
                    <a:pt x="21600" y="-3154"/>
                    <a:pt x="18731" y="18446"/>
                  </a:cubicBezTo>
                  <a:cubicBezTo>
                    <a:pt x="15073" y="12297"/>
                    <a:pt x="11415" y="6148"/>
                    <a:pt x="7772" y="0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" name="chenying0907 171"/>
            <p:cNvSpPr/>
            <p:nvPr/>
          </p:nvSpPr>
          <p:spPr>
            <a:xfrm>
              <a:off x="12700" y="469900"/>
              <a:ext cx="23280" cy="21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928" extrusionOk="0">
                  <a:moveTo>
                    <a:pt x="0" y="13338"/>
                  </a:moveTo>
                  <a:cubicBezTo>
                    <a:pt x="8924" y="18116"/>
                    <a:pt x="12992" y="21600"/>
                    <a:pt x="21600" y="0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" name="chenying0907 172"/>
            <p:cNvSpPr/>
            <p:nvPr/>
          </p:nvSpPr>
          <p:spPr>
            <a:xfrm>
              <a:off x="431800" y="812800"/>
              <a:ext cx="6350" cy="222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8016" y="7100"/>
                    <a:pt x="15293" y="14380"/>
                    <a:pt x="21600" y="21600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15" name="chenying0907 148"/>
          <p:cNvSpPr/>
          <p:nvPr/>
        </p:nvSpPr>
        <p:spPr>
          <a:xfrm>
            <a:off x="606391" y="2196294"/>
            <a:ext cx="3125531" cy="33696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事发时：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日本灌水降温，试图移走核燃料。</a:t>
            </a:r>
            <a:endParaRPr lang="en-US" altLang="zh-CN" sz="20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endParaRPr lang="en-US" altLang="zh-CN" sz="20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结果：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处理不及时，安全壳熔毁，堆芯深入地底，基本无法探测。</a:t>
            </a:r>
            <a:r>
              <a:rPr lang="zh-CN" altLang="en-US" sz="20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找不到</a:t>
            </a:r>
            <a:r>
              <a:rPr lang="zh-CN" altLang="en-US" sz="2000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自然就没办法封住。</a:t>
            </a:r>
            <a:endParaRPr lang="en-US" altLang="zh-CN" sz="2000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 b="1"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并且，堆芯仍然在反应，再过十年都不一定反应完。</a:t>
            </a:r>
            <a:endParaRPr sz="2000" b="1"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sp>
        <p:nvSpPr>
          <p:cNvPr id="16" name="chenying0907 148"/>
          <p:cNvSpPr/>
          <p:nvPr/>
        </p:nvSpPr>
        <p:spPr>
          <a:xfrm>
            <a:off x="8393010" y="1440951"/>
            <a:ext cx="3449560" cy="44776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 b="1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废水不断增加的原因：</a:t>
            </a:r>
            <a:r>
              <a:rPr lang="zh-CN" altLang="en-US" sz="2000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堆芯没封住，地下水流经这片区域的之后，就被严重污染，不能直接排入大海，只能暂时抽取出来存住。</a:t>
            </a:r>
            <a:endParaRPr lang="en-US" altLang="zh-CN" sz="2000">
              <a:solidFill>
                <a:srgbClr val="475278"/>
              </a:solidFill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endParaRPr lang="en-US" sz="2000">
              <a:solidFill>
                <a:srgbClr val="475278"/>
              </a:solidFill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en-US" sz="2000" b="1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源源不断的地下水</a:t>
            </a:r>
            <a:r>
              <a:rPr lang="zh-CN" altLang="en-US" sz="2000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、</a:t>
            </a:r>
            <a:r>
              <a:rPr lang="zh-CN" altLang="en-US" sz="2000" b="1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雨水</a:t>
            </a:r>
            <a:r>
              <a:rPr lang="zh-CN" altLang="en-US" sz="2000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，以及为了</a:t>
            </a:r>
            <a:r>
              <a:rPr lang="zh-CN" altLang="en-US" sz="2000" b="1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冷却堆芯形式化似的灌下去的海水</a:t>
            </a:r>
            <a:r>
              <a:rPr lang="zh-CN" altLang="en-US" sz="2000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，带来越来越多的核废水。纵使采取了各种阻挡地下水的方式，核废水仍然以每天</a:t>
            </a:r>
            <a:r>
              <a:rPr lang="en-US" altLang="zh-CN" sz="2000" b="1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140</a:t>
            </a:r>
            <a:r>
              <a:rPr lang="zh-CN" altLang="en-US" sz="2000" b="1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吨</a:t>
            </a:r>
            <a:r>
              <a:rPr lang="zh-CN" altLang="en-US" sz="2000">
                <a:solidFill>
                  <a:srgbClr val="475278"/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的惊人速度增加着。</a:t>
            </a:r>
            <a:endParaRPr lang="en-US" altLang="zh-CN" sz="2000">
              <a:solidFill>
                <a:srgbClr val="475278"/>
              </a:solidFill>
              <a:latin typeface="萝莉体 第二版" panose="02000500000000000000" pitchFamily="2" charset="-122"/>
              <a:ea typeface="萝莉体 第二版" panose="02000500000000000000" pitchFamily="2" charset="-122"/>
              <a:cs typeface="萝莉体 第二版" panose="02000500000000000000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755029" y="612861"/>
            <a:ext cx="21755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zh-CN" altLang="en-US" sz="3200" b="1">
                <a:solidFill>
                  <a:schemeClr val="tx2">
                    <a:lumMod val="75000"/>
                  </a:schemeClr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每天</a:t>
            </a:r>
            <a:r>
              <a:rPr kumimoji="1" lang="en-US" altLang="zh-CN" sz="3200" b="1">
                <a:solidFill>
                  <a:schemeClr val="tx2">
                    <a:lumMod val="75000"/>
                  </a:schemeClr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140</a:t>
            </a:r>
            <a:r>
              <a:rPr kumimoji="1" lang="zh-CN" altLang="en-US" sz="3200" b="1">
                <a:solidFill>
                  <a:schemeClr val="tx2">
                    <a:lumMod val="75000"/>
                  </a:schemeClr>
                </a:solidFill>
                <a:latin typeface="萝莉体 第二版" panose="02000500000000000000" pitchFamily="2" charset="-122"/>
                <a:ea typeface="萝莉体 第二版" panose="02000500000000000000" pitchFamily="2" charset="-122"/>
                <a:cs typeface="萝莉体 第二版" panose="02000500000000000000" pitchFamily="2" charset="-122"/>
              </a:rPr>
              <a:t>吨</a:t>
            </a:r>
          </a:p>
        </p:txBody>
      </p:sp>
      <p:sp>
        <p:nvSpPr>
          <p:cNvPr id="3" name="chenying0907 162"/>
          <p:cNvSpPr/>
          <p:nvPr/>
        </p:nvSpPr>
        <p:spPr>
          <a:xfrm>
            <a:off x="4000599" y="1585172"/>
            <a:ext cx="4190805" cy="40751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68" h="20207" extrusionOk="0">
                <a:moveTo>
                  <a:pt x="16830" y="9488"/>
                </a:moveTo>
                <a:cubicBezTo>
                  <a:pt x="16251" y="9490"/>
                  <a:pt x="15671" y="9523"/>
                  <a:pt x="15092" y="9512"/>
                </a:cubicBezTo>
                <a:cubicBezTo>
                  <a:pt x="15226" y="9778"/>
                  <a:pt x="16356" y="11181"/>
                  <a:pt x="16720" y="11634"/>
                </a:cubicBezTo>
                <a:cubicBezTo>
                  <a:pt x="17004" y="11989"/>
                  <a:pt x="17286" y="12343"/>
                  <a:pt x="17608" y="12666"/>
                </a:cubicBezTo>
                <a:cubicBezTo>
                  <a:pt x="17750" y="12809"/>
                  <a:pt x="17904" y="12936"/>
                  <a:pt x="18048" y="13120"/>
                </a:cubicBezTo>
                <a:cubicBezTo>
                  <a:pt x="18348" y="12740"/>
                  <a:pt x="18617" y="12439"/>
                  <a:pt x="18893" y="12164"/>
                </a:cubicBezTo>
                <a:cubicBezTo>
                  <a:pt x="19350" y="11709"/>
                  <a:pt x="20623" y="10084"/>
                  <a:pt x="20868" y="9711"/>
                </a:cubicBezTo>
                <a:cubicBezTo>
                  <a:pt x="20464" y="9574"/>
                  <a:pt x="19453" y="9515"/>
                  <a:pt x="19453" y="9515"/>
                </a:cubicBezTo>
                <a:cubicBezTo>
                  <a:pt x="19303" y="5439"/>
                  <a:pt x="17071" y="1447"/>
                  <a:pt x="12670" y="337"/>
                </a:cubicBezTo>
                <a:cubicBezTo>
                  <a:pt x="5812" y="-1393"/>
                  <a:pt x="-732" y="3706"/>
                  <a:pt x="67" y="11641"/>
                </a:cubicBezTo>
                <a:cubicBezTo>
                  <a:pt x="594" y="16882"/>
                  <a:pt x="5192" y="20106"/>
                  <a:pt x="9712" y="20207"/>
                </a:cubicBezTo>
                <a:lnTo>
                  <a:pt x="9712" y="17488"/>
                </a:lnTo>
                <a:cubicBezTo>
                  <a:pt x="6413" y="17413"/>
                  <a:pt x="2962" y="15067"/>
                  <a:pt x="2673" y="11234"/>
                </a:cubicBezTo>
                <a:cubicBezTo>
                  <a:pt x="2276" y="5980"/>
                  <a:pt x="6867" y="1717"/>
                  <a:pt x="11875" y="2980"/>
                </a:cubicBezTo>
                <a:cubicBezTo>
                  <a:pt x="14979" y="3764"/>
                  <a:pt x="16606" y="6511"/>
                  <a:pt x="16811" y="9380"/>
                </a:cubicBezTo>
              </a:path>
            </a:pathLst>
          </a:custGeom>
          <a:noFill/>
          <a:ln w="38100" cap="flat">
            <a:solidFill>
              <a:srgbClr val="46537A"/>
            </a:solidFill>
            <a:prstDash val="solid"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sz="3000">
                <a:solidFill>
                  <a:srgbClr val="FFFFFF"/>
                </a:solidFill>
                <a:effectLst>
                  <a:outerShdw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6243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79662C1C-F846-4778-A890-1AF178AAD3CE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INzh0lEcWpARkUAAIaqAAAXAAAAdW5pdmVyc2FsL3VuaXZlcnNhbC5wbmftvQk4FGr7P45KsoQjhWzlpEWF7MsgKuckS0hKSFP2sUS2MTMptFimTovdNHVE2RKGLDMay7QwMyVZBiNThjKGhhnMDL9R5/2+hzTvef/X/3td/0XXlZZ55n6e534+931/7me95mBnLSGqICogICDx+28HHAUE1lgJCKyKEhHm/c/Iixks7w/BMEdrS4ESvOII7x+rffbb7hcQKIOLcbzW8P69LuS3E2ECAusbF34L4oILzgoIPN78+4H9zlEetD46IfD4ibWcOVuO4JygOuTBNf0Wg6E6naHxw5tvTK8KuHjA6LT/7ceCvzhyDj5JtxDpyLy3EXi5R2oDaMshkat5BXsSXEKUS9nRLoi+vozuMBq4LTvg/Vzvy5wwPCCA3s3OJLReGKOfBA/F9X38stZ8+vlYZacHqX72c6EBmcwdi4QUCq4S12oQ+OHHqZS4u6BDePlo6uSXOCa8+uj0Ts65i4LCcqeX/oi7KX5grBsdhCXSYfPsSw4jZstLFPdT/UqYjhmAzbNgV0yf33wbQD2jn7isRJL8VcVJwTQcueSq1GOVZcVNSRxYP9vAQrMAGlZ7YN7Ltwy5UOjiuxqoP037q5z2Mo3SCgGvwhIvXZsvLEXXsAsxs4XIW1H2/Y32HvB5mmfXtKPVD3K7fCzkdonL1mzUURWfOlPspbNUbEO0ePg6KxXI5Ju+SXY7Yq7iTkqVSNde6UTulOf8VNActy0YGtZ1Whc/9Y4BHsrwCfJnfNKEzaDfUX6Bw0w9zZllcBoAMz2DJN31uArE1H/ZiNsHS/Gb9wBn00zxoXU2eufZ0ZkZNY81ltS7U7gmHhkc/dotwnyeYT4fc3rifRX6QiQVn5NFd1qPTTc4U39AjpmFmcmqFSlWm0wyN599Ax8b9CGYsQMzcKONKnMhVaf34Gm3b4wVenI/2yodkrSiGG0mMy4azimZe7J7U0BgTHOjrjj3g8rchyzgF9nEXEpUfa4feqla3+kR94jnrFWVfszpgnO7bInCFusb8rDEaEO5/b6rbxxTLnVa1eqUynoHOWi7Vc7sHIKqEHYNZ27ZEAXFH3dpwbgNVA9x8Ep7UarhbWU00lAvjvTFkLadpfDY43PzkgF80dCNJVY3iridWXOcA7B8ozKLVKk5cWEjWbq64vJ10iCZhvKzYCAlIcNTiCrZAlBt9I03LknNNOnMOnYfHd2tP2YAfX8pl1m+caAEgAoDlPFGiia2Vk0kGYGLrpR9gGGYYMIY5SJVFJ8JFhMgUUNB6evPJcveLTY7yhqJAE35Bcp8CHC7Y+yeYdz3MAGFY8rg9gHezwB1AORpNmJuBIGGHgmdn59BzM88ZCRBmiBV3JaINJEkzYlpXJhqrhtD9h4tWocbbVraE6aTa0MzUiIg5DYRGCjMSNg+5VI5sjJdjsSUgaGoM2iuYkyQkqgVUG8WDcFB7SASGWNq+JF3VccMO79c5Pr3Lh2ISYOFgfBQV/H6fbWYdHyFqgYW7xelL3GYgtqYXPE6XE31GkhtwPeDTe9GduCWIUe5npYW6MmB7lTkmgdx/m1lOTKUbdgnIszBeu0H+jQTISzTsGJA51JRNcBfBXk6PjF0bMJHTI4nLL0FND9pPz8ZU6BAsj9+sgUEMqeZDfqUuSva9773N5HQsu+2N3kPgbehtXRTTfBqQvhq+kaoXeN09Z7Pb/EmQUkUNBOHAUQ+JLyJyqY8I2JfGuKmwabHSTOHUoCkCDcOQF1piPCywCnQQOJpPtuPgIsSP0Oage7z8hVzJ4WZMDdRZdlmU3pnZ2OkWErUCmaxEN6vEc022K93zGmRDZ92E65JREqrHhCRJpcpFBYX+Qsejt9Aq00BeZ1dLcmwoamtTgl1uj1BFzlJ8bHx8t3ciU2ZQQ/OvVcmGSF2pIla5RfqUejSJ1GyOaA8HxOCiBiF6RelIOgoJkoC38Afb+dBy9G2KqmhHPLbG92oQMEvaK1wP/N2qanbWuGzGwXtAVPvvgj6cOqU2tE2Q27pYBocBh5r+vWQ6XFK7CBhYyD+csPGk6iB8wqJdmQfVHF/kNfZQifTTRT0w1JB2oX7NMZtVmFf1T5dqD7MJFXEgxLLg4FfnH9y1dZwN9vxbMI5tve1RR6rwOeem5yxxD61yfQSoQAva7ZD3ggibqtlftdD90MqMLjFmZhucKOMecD+Nh4AXG63oK7sLXUHB1KbYh9pTXatFT3I+/YuN8MeM786rvz+M++2Wr6LGIkWM6FQtfe6HMdXJQ0EQFW00e4PyXNm7ifSuwmciYxS8ZxcsKK1G81I0opKf2QE0YgLk69uopBzTaS3oqj+HHn46/BzvqaSpE8UmpGup7xxsRVY8+2IP53JCaAfNIbMWUPyBb842komIBnXbo9c2W3rufbM/BUPqx7/90x95X56tUfjya8fIuDyS9zgH3Hl8cjQfOmiijvpoKlP4c3H3Pw2At1uvIG+d0luflUicih/uzQ70Px1PFJ6uPV44qEdv8RZj24HB9ok1LfR0kQa75o5+Co7o+4g2xnXMw+KKGgYu1XLmSfhat31VQT9xI6QUGW2YMm30V1RO8TbxvKt5RRwRjA40VU+ZowlUd9EMYeMNZFJbCaKCswKSS9pSiX1kFwrQvfIgaaC2KC0xwab2LkwGkgiaHNiC5qa2nPFKmdW4a3LXlx0U6jt8RLy0LNAN9v0pcHspDB+YyKK9TmgsPDMsS7druxENWmo3eVXqMdFtAdrlKQdj5B1dJlvXCCVpB4MVePFkMrQPhiBOMqz4a88Gw6U6+nfVOH+SlHQt0ggJUTLsrHLE0wn6Ou3NE2PrN3V3DXN2unl6+ZV420OwBK7rFcj2kIUreuONfxGl1egdvWTq9z3mrvL9+wNDp5Kpv6eZdq16Yyd1fsuVMJjBtUTjG4J46C8htFUJgdgJVmfWEFJCUOgYZ85gAOEmdgq+knbN5QPE4tDaYs+cZt4SgOQzOYebCD2V+kEBSOM+8x25324TnqIUDeXUKciJs3cBd8L3Yk4EdDrWQvAdsz4l43kn8FxK4EePIDGnD+1VTyl54j5BAS69+itmet4JjRDOtZOMwEOIl1RqWRtyYlJh4pC4pNoUFYfjvOWMx0pdkKHnYEgTMZSqcq4N6kGqaCY/gn6SH4fIeD8+lVpUZx8QndUajOGtAuP2ve0+I9AQhvqjEluO40bwYIoQArPre5vZzFMmRyTqcbrTEApxVCSZhJkwlTYV2w1WgvZCsn+spPuFZOKI5vhgmqUPeGai+MVTILHDgBXISpNNvFeyuVo+AlCTAzni5k+QMWH/dVwKZ0IieYRlHk3IxeJXK2ifuD539WU50Hmc2kVQ2hX4BJmkinoVaBVcUqurnL7B05sAlLhzXvEKjw5bAkxGjglHI/EOnj5aq/COmhOU2OeV3miltAcVJCF3MndIiTj36j0gxnLsKu/hGhYyZ9ehnx1xQt67RjOuggt6V7N1nNqXoZgwhca6yz3ahlS1tCgLi5itZ+8OlxHt1PHilL21fUH8tbwjFckgdeCZYifoLC+l4Wc6Kz6PUSA/nNom/My1K8TOBCnGftBzITsvxwv5P14sFkqUfRywodl2Wwg9qLWhklbCxWIS+NMxjPgj024K/EP2pclfyJX/qia3pkfuOubf/J1uFnhB05r7zLde/19iHcs27MsLVXxNRAZYlvybkJywU2FH5U7/E++bo3oCIF6jy1DvM/xgMUb3dvLsnJbOanES+h1w96H7vocevdbyt8/vXc/jpoLDmINJmmOeUBnPuVoyjoIyl7tvBRle7UzUa/0BE/u8C7DgCfdLbCiJbL3CaOnm3lfg0wdG4GLFlwUrXskNNEjVSqd0XlbTkNcNvHhm7M35enmJku6EyDO6YRx00R+W+NssWa9i6qH2tPSPQvmoWC7MWNirr1xsQKetFwU/1b07q4bEJB0oihvmJZq6bbukw2Xqt0XSsUjFVxfCt9N8Ks7AVyiDe1vrdx9TJWkUSQumytqv9SUdvid3rk6tHahlIiV3pM/JHaLtUfpNCyp7Yzygo5cH1ugjrvK7zKVzd23ZMgc3jY4igxGLJSSSvQ/vW2z68aHE94Xl9TWZLrrntCuJ85xgaVP9jlH7TJdmu7d+zMuT6qJtlBKVbyj4bD+k91HKG0CSxzW1Whep51PPxLq9vA6VzDuHLXUwC1+X2Wz5SrpGK+UhdzjuDuBp0+kt2QJLknhpBi8Thc0OK55Wo995fDh0fhSLMX9IXzXUqqqkFfqopbzKo3uhqdaKQarWhfXpjp0VFDWIS5P9Cw44Q4S6/Rh51Iwb5PYnaAadJxXiuePhF2exp3zUggWXhJ9LVofCPH6bSP7gimqYZWQj3VaCuzDCq6i+3tLFkphHSSKzq56jdXtF9daXNvFdOu/gEOTdUkUtU/I/0fAkT+9ApwV4PzfAhzCBeeBvDSPHsBEk0xtVT0NZECWBEwSx56vVdk9pYR7l6qZqpfa3SnHr71yao/l2bu3OteBWUGPBhi3VfVTT6gaJ9r+XAunkwu8R8urI+n9HWuQe3anAFkXuPxqqJ5L9+boFET9ztmpYQU8osjOLN2OiD3f5o0ycuLTvTidc9sjSGVC+cLwY7hzNtL7fbOTSo35VVQgU2X4h5VsgcL53JhTGdaoNUgs8UgH3tzl5/gyhCUPKge5xVkhgbFn2OUEMzCpjxzDpiJgc0O3xiSVqI8itSQsE5D5LrR9FD4Y3CuTV51Gch5AbaGAxkzKaaDUMOV4USudO+bzrj/X5ABH+zq4GrQmSGZfPxOtQyoF4CH7C7R0nWYY8Laf9/Nfja7kVUY3qOVmUkw38Cor7zCnR/GprE76ej2roCHzRhmO6826CcADF+py4zJSCXzqCo4/QwfsuiEhD+6lZkLOpobtFJFNLIleja9K+bm9haCnm3LBx1Rl9jFrCHpsoylD+3U8LQYoxzFAt34O+r++NvDuRlknt7iPsBMX7S+1S9ydvSPbx4RPz0zfXKtnFjXs3AIksN1qS/Morat5Q18Jx0ajXvPpmn34mVKAxpMN+5h1paTRL12h3pd5fASkfG2OJPpzP8sFyoBH3eMCJK06F2rpvx5UheHjK0kHf0WhD6wpAYgDwjk25pgDoD6cHz8HbJdkmVyD4JXoJ3yupRf85c5tH7zcqtMPO72kF+/lpKbelV7UqpgD6s5Ke3u6LU/0tkkkKw8mh0CxRGnl5i9ma/+ty/dLdVmjlglSrNcK3wwP+1TeysfYFBsMUfNVQp3Kif21kfQBI0W21DY4LIdfiLowuNH6fMHCV1qii9cduFbgxC/KGIcmqckbibvLXP3laD4fd2qRU918M1k50XvV0a2fnflE0Xt2vYO/oaQSvYUWCvKJOt8cSXE8Ml/4/oF3j/gE1G9VB+4UB2yT2nbfjp8zW+hM90m5mg3fOsMnKC7o6Gmz1qSr6uED/1GZTzu0Jh2+FeQT2N5dc1P8XV8cMnht+6sNtJfbEb2A6YHLYIw94AWYNVbvxXaq0hnj8IMkXuVB9RWSy4DDi6g95oTseV2ptkCf0WgNPvErpF+kuR/sPHDSkkAqEQdV+sf5wnu6rRH8egS5/wvYyGfNWH89ePyXyc/7/RZChcgBSMd/HALFxw0UuDm00stXsbb0SykfJhDC1W6b9hl/a6NJG+t9FnYhzlcx7Nt3+NGmKZwuyfCyiKxK9MebhesOUFzXICldG36ur5ZrAdnXeLTlGb8IH1Iy3gTl0Z+WR3yaq2V3inKExwLwx/hZSljCdmah0C4tvggMHVTwuS+0K6SEH1ayNUzLPHlMKZQft0uW6TSU4RUK40dZB059uMZ9fFE02YkPoTqdXd2SwWN42YX8TIIqaj96nEcms/mBh9Kkhz+wxnngFD+GYHg86gyGx80o/KxfbntJqDqvEJUvlX6GlWEfE5SV4+eZGgxDU3R4zNPwOD/+ipfN7SrlocWQnwn+U0idTWJzWwzQZWBmtw95sj7hZN3kWxsDqhJsjO1fhQPlp5Is+0o+KSb8HCcB64AlHwxVYJyJvsuSZtMP6SaRY6O5sLmZP/KlcL0UDSz+inKML6tJxn60z72XQOpnorJI9w9JXx1jX0fgaGh/fqi45/LxfJ91O5Y4cuLAb3JbTq9OkMXECMNZY32kvnpwJN3vkCrn4y37/t6IwHMFWhX3/3CfrbSRe/wh781ZmUhK29CSgSjSdtCJeYZ/0LMpsSXDlDvZblCoBLzge+qwCvI0Z3dLlewfEz6cWgiumikb5x/YHpTled2sfo+Lt10wHHTGE0SqJjM7UqtS/PZ/QlKusq+F+VYRVPKq9+DDYkZBiHatqBhYKDscUezSHgYP82d1C3VEsCd7H07V2e2/ADdm92wVl00UtVqml0Gc8xDriB3iKQKl7grKSJ+iP5LprtoKHzzFpFXAo2VZxNK+fss2V9DMCzV4b+97lwwUaeuO5HvaQUk0Cl0bBal8zQQitNWDguOGTcXdjVOr6RG97ex0M8fQIoYNHdjsq0iaTD8pooh7i/KjmrkXK7Dag+DcJhDNkVOwv7BjklOI3vZ86trcPNz13zjXW4Lz6qGLD3vK7BubRz6/ElFdmLjfNz7y+aWIPDUtrWp8H15bqGHGnxDxKHoUrKDbAs2nv5SHIRJvaaPqI31IkYWUt6FNNOnflNnXBwxSITVPdVJDY9DtlKzE8jLb1Tl7eD4/s8Q7hYvTPwqfedbEbGepFw9RMuHb+biMzFWZ/rh+LFFEIp88wdjoPQa2bxWZP8PRtUgJqUi4C9Lz5SmSRy5LUfcrQGSX66gnYbNeBxlPQmpEGbcp6aWz2ebCtMu3ez63Gvb7TRsDHm7sxbPepPp5VitSe7DvXMpHmP1hk6YEUb5c8qU+K2Z430zek73YetdQIwkrCr2dhQtEnklOuZMmPVs5EIzum6zXoSJ60RsSlU1SIR8oaOuYmBOxgTowBGHETXiULZDvJ9fj8gJP0L7k7DX8KdeHj3dLS3JqweRXeg1P3nrvdmfw7fh0kIqUbrFH/MWywxXFRdmw00dP+fe7eHtjiUCcNAvmL6fAUip0IiHYLlDUaw5VpVrXfY8x5qMZU0bDnnSY5LrNGBMII+tTXpvMy/PhsVT4UVSYZEAjkfn80J6GQJWz4cOQ/fkqju/6qeXuxuYQ+zYnzVvBCAvYqOE+L99kUNqMPZlQ8Xu6cIW0d0ukIiwWFwE651v7EaoQdUikd28tfPbAcE+/sOqldxCVgQqlOKpJO5+QxWjeTiIx0Cxc9vEtl/AzYN+W9I1/HpKSEyRPvv3ape4CQtknItDBPqsTpaXszPWgs36fQz3bYThovuC51Sk0J1paqhoqy/MrdPho6rHiMvLM446Nj1HATJX5ukTtkjV/0gC2+SrqsiyZKf9glSeasX25TXM+u38e0ybhtqNHeTGmgl90TN7YY6jCC3xz/Dz1LE6dWcALxif5+fxDYqBsuGiBxTy/kLaQaTjzQkwxv+D4IEEfb73G+R6MX+yfK7sGWIjFLvxYxBvLzdQHQruIGH5ce76rSZlHWg4V8ouNvsgUBi/sDXvyCf33YIFn4Lwo+4DvvFcFsWWGxw8m+VE6orl+mTVvVN7wC41aJ30psTwiNXucT+QfVsnqesALsr58J0z2VISa8RrO1VBdgdMKnFbg9P9bOA18SvNU3lP1bfiUNKRKpXkt252imtQSVV6+RFlpWuO9YQQaep5Lj0y2Gz3MG8vbok0BVnWHznomLcj/azXr96WrWRKxIzaePfVfX2k8+GiAt+Kp0mrNoN4Wj83v60oWlhQLB4qee2+en/FaZtm2GvFP1v3o1OTLbH3KMou673glliO4i9aEg5h5LaNJuOeUH2tgtfPMTG6X+LI7DU/L8Bp3L1holpsdGkL2rltmaVHhH616ot+lQyYMoxR/XNOGKkgtu563aMkXg9BZP0ZK3vRjJQ6N/6D5Nd1pCuWaymvhqxbnJeOfNGHRLFowDMz6+lqTHMuOAa7xANMqOwNkLsx2wridbvMl888IkCCWNWzSutZaBRLO6mehI1njjZKSbCVqJ5qSTentNKxsu1CHXsfrRO7AD15IT+pDbmnsGjS7jz6WCx57dgz+bVOo12WCk2VfZB1FqbYgLoRhjG0bpfwq3jFu+mwZCBd6cv3N1lQ0f5F1lbnacpjoJNS4J/nasfvd99qmZwUfazk3Mpq8f7RGEUZsX4lQ6DruJsx08y1lsmTswKpLxG6SYOzXWwjTRxGWxNktvuBkntHnbtf70VX17hWuuFBoUdfR4OjK4uV7opasOk3/U/swziZVnvZSCvA7CxX/+WPFgqHeGNEFkzCelYPPbfm96lnR/LXtuTtmOFLYEjGvhIX6dH+sbzJJiLazHzblELURkQvNehIyCaLQVq2Gf7mEu35BJtE/Kpf4o49XxY4ej0vzhM4MAOum7OHm21q5HKq551cjR+3AIugRnrETbmX86DxnD8YxN8gahj/imJBn7DSsWHWew7q/XnhUdwe5zfPXwu2E1ODs7am4t8CXi+rLJjf0iDA2k6dbxrp9EPUzqRh7jEfMSF4Wwnyew7CGKVdVQUbZOsz2MR+oSrtSFYhEGJo3m2QAWZDRudSO0YRNHlFOueXMy7d4MGLRBr9OeHKaPWOtbsQMU6V3o79tjlRHA3t1A7P737ccmU8mUdDMvvdQfcDdmblBcn6RAEBXvd+pI2yOQ5ixedf1yqEcltv6o1ZuSFgBp/qtJAEV4PHna8nj3C4gvB5dKCJPYS6sQAV38ZQUyo4153H1aZwKjON9hBM9XAhqDwqeT5U6P3vBtxcNNIyA4fyZPQGl9SOhqaqhtr91YT/65EYPSZCqEPaszTDYRPMmcrivdGylAEMHMdP65ooJL71VZPuz5J/zLINZaSDBbTTnNB6j9nyWoRfHXHuCh2QbhMsuDOSLZZq8zkpNJGVAi5dYipEixazdpqN4SRSFZLYwA1hOX5gEnSt3zYnO0tJN1XBJw1u9ncHkU9/OKVOfML88o+aCG4Hc1Mg64DELQ/cTJhJmVC/fIgGQJ4I76hMp7d8SKabhlq7A9q2qhDQhaD6gKZ9RjUsdTMYIgvdXMQ8SKFRlYuqVRmlvkZ27zFyL/kT/40uvGMJ30gpKF1B+YBnzclqFEVF3G56ZbLfHeJVPR67OkPZt6XzkNRy+HXRn2DS+zlZOAafrXhbje274kZ7hhd5JxxmRG53Cl9u1dC+1oRDRcj2WBBFLalqztaG8J+Pi0+JfUszzSRV3kKEqV1JrU65ZhBurW6K6gqDR0CEOpf6YpvT7Z3CGcMkCqGWWAbWdxHTPY+LGKHxVgIYJiX0x93wG51kjMeIIjWsumYBk95tMvqsZ3WxQ7zz3xlql/gIv+/VC2RDzeS0+NoyWzQA1D203m7hmoIhzlFMQ/MKpt3J7IZ/WV3Wjslg1pazqhLSxxBFg85MnX+u8Pj37orHgra4t463eEUuLidkYSV8StOZp+atXRNSZSqWwIYCVffFrZGjoI559zs907PeNv7xnMllKF4ubTlX9tvOSEkYWbbVCUh3lauh1DwsPqskBcODEFqMmoxyTovJ5RmLxN3NOX67n3BJt8ZQw8Meb1kF7PwQ/9+XUQypDKliviF2wU7tgWTYf8714FZY91UEPOk7bxCNxLol4zUJ4R3776XDa2kO2rM37nzZ8rYv7ZPS9Y3HLdUyrIuEaQ3LbdRrF6noP+1oLubBIPAUYQL/QszeDvCkx9+Tl1moVzsDaWp5x17u7JKJCytak0p7OTEcXbQB5si1fbMyGTjeq2LmrYyZzkWVPw9EEEX9KIeS001C9JRWo9puZj6sPmSpx8puL1PrRRZ4VQo9sR9tXJdlfRGCsfd0uGHGl7unvdcnAY/ATgodpZj2P39tALjrWkqNd0yXWUlVu69b/ajb2IAFBg+xX250SUtFnf8pDxZP2dXaEq+muDtstnsLw92xnBxQeV/Ntzf0SG7v6pdBrhvBdatE33K9eBvdHeOA44SYYwxrrc1+dPuETnzzB8BvvxrZt/MNuHjDfNG2YmKdVsSaj3TytXyw8JohmyCoWB6DoRyBDwOBay/PKiYdOd7l42jUSRX7NLzwErB0BvjGL2imTqGxMZ44wcGN01JYQEzwBMha2DaFDFZe27q5aaMvHZQhnYNemtOf2l9s2RrQQqJ4M2Qzp38bELIG1OGXwqDemXUoTqozYrWxOZimRKlQvzD63A41ORg1CqebmFeTpaFIkyqx9omwrQ1/jVxL7Mso+FA6plHS4bmwLM5M8TDEcPD87kz7y+E0XznRHysSeI30sn80quDcuf6LCUi9WHJdSwM08l4Q++RjmfbvhazZ1ywJwopcBjr4XApSmQdRRrLN9EpNCQjNy6Ltnso18rhq+Qn8bas1ldjrgog/1PhSq4hmrglVrLk5R47L1OpGqcOVv1p/2ow0EyUx2MytEj5ifLfBxqE6ANF85ANp5QPHTqW817F1mGWEjVf5ClijnuQrneXG/SbgYkooMi8WZ9B/9Gq1z2De6hCG14Kurl5nCzrpBQOUfUzW76vs6bghE4N5CcM6+pOKfXWqSZn4zH79ltFBhSCgguQy402PSLCbnzbZAbbU+O85o3o6lGW7sEbXSqyu0MsHujg+rRm+ygWfgkv/Wu9ebq0EvfNjtu8a7CdCIY1LV6qaKoVkE2Bzj6R2NV53xyOOTp/3q0oLr/EuGFk/uc3VCTt72eQfSGB9M0hS1Ol4inhLC4pERqUSPo2h18fr7a21WoWESrrSO3MW0vC6OlBiLMq8XwnBJmD1S7vJXzWaHH2CJ/7G6mNs+H3nVteoQRKyOJyLLjN/lfWXRL2xlK+zhEfXM+tPLLD8Lx6KO87K0UiFNDOfr3v6eD7yA5jZVs42nSpfnLx+OtXgSxK/hXgEX8f9j4smbKIZqvGTSQzZqquN4pCdncFP7s7s8Ppx5yClvp/H6+f3Apbt/NXTLFtJPbY1xz/kpz5FTNjzubPtgApFSNl/+YWJq+u+pmIXsKmCLAZ6XB93zWfO09PiyGwx5yIsRVmfm8dJV77/ljxm+S4ppP9jswytELOeXiQJWybAdeYoo57dek/4mpZxXaPgEv0w0N+4a5BEvXT3BJ38ccA1n8PgNDc2lBdM9Yiea+zDzbAzbZZWwsI4UgRaVigvjdh3nk6SWCXw0n6OYR5Bn8JERpejZz+mv+7LviAbWCU30plKjTDsTkJnOL9Xv2A6mGLx+vWSNs5X39V9dLs8u9BcjZEOYClQp2+f8ZJfrj70R9Bqe3p+m4xyXt5DrF/whsSsLuzmYucQJnH55USt8p/r5WtFkz+U3+n7b44uTrMlGiu4+ZiH3+APo/oc9betr+sT3LV7QRPNqdDzyMWKhZcuP+sKO0lSVcCMrWdfHvAyskXSgUafRZE68FNcFXDRXY8NLwWy0b5KO3YtYw4uKdFouhNnd9+2Mzhx3xB4Ww8rThIx8XLVp2SwwENuwDUsshdACapmQ88ZhiXGh4tKKM45xR3eNk+e55FpJyLDVgrcPpLNU5idUEOGPecgJlpEI9osg0rxvLHJDcRMS2RriKcSJ0vnZ0mChTJGArbevmQPXkLjT14k7UrfNTeYJqTmr5gIn6kQ7CaaM1s2X5kKUC60oqPzcGP+J8IRlE90srZASLV0ekwM+9JTuOmAoo6GryZ26Uxr7ST15Kk/ogfM9AGJ9Qk77k/ARo+08g9Z/M946nmre+EWbKaez+BBFWAJyYi6hbF/4nKw5Ap3mFa8r/bmJxQGsB15wq90zly1sHOqWHEyqIvWwt+NZm+ZT2dAPvJSCTHW00D3sO2TaUvRthV1mXAX85YoW9NVnh5/BYEEPd5DS2CbEFWymiI0a0S/OJxn+5CmkeVvDhFJVVRkN1RVcdDVJa4clXsRabfoaDEcgPX7mKq3gqa3O7BgrhXS1pmtnlPdYrhmc+SU1DW0n/1ff7nqv7QsSXsxO5cgNz7DELvokwIqK9I2/zWCNJ0/Q3s66ThlhWs0utaIydYQI05FgSaLIKTUR0AefXtjog2K7FNJDjWOk68/yVF/SdjlUCuXHZ4eO5ifL/AwpRo3ErsjaQMCl164Z3S5Qu+N+qDtIRkdmu80wlW6gQLLnET6MyuzHUeaH39uP5ZdhnMz9av3lhqpR7nG8/8LtvRV8az27/+mZkwCvgsSqa4k+iZEceQ94GW6R47grnq0mnnIvlJyPqrLpIvlXRhix0aw1KaSebV+lhytej7k1KBT2PdzikGy+YbqJKd1ih1lfnz+Couj5wGxlX8RefBu+9TTZSHTZveb6XgOKXr7gUuIMWq03EBELwPwJuNS28f6YmCZprWqzGQl8Gd/YJteO3pqc0lBOi5y7RgpNbrf5XLpzdVjRLuIuossV/S80qjS0ZbWFIZwuFxm45tF383TLVAqvlT+72GXErqKKWJHWbq60B8PHnxaPBtJn5Olre3i24fdwv19yypOKYu8kcx48vKi6ciCcOfdi3sZ4lIDupft+Dj1MA4krg65UlUMy7OygTRTS9rdJFOd7lmuwZ03TTg5HjxKAcQXLTs6clhHGSycesmgXejPyqmLkcGv0VR0JJUr6GTYKFP+H9I2WyNjmrhF2AsqGqlYQSDpg8Q6LnwaLeQEDFXGxeb6jYXPlXeTJdKBKfmxMZMKNVu3AQqEPFfXUII78XYrRL7dE2y9OOqju+g/GFo8kXUdmF4u+K7YoupQrfL9dtrP9wcafgOuiVkXQjU8vnO9ZrzmpGrNDJIW9QI6yfKNsyi8HGVxePD2dHGwh16MW9FRStnpMVOQn42whF9O35e6D43HKsn+J8o7CIT5MyYGT5Zd49Qrr22dVdoX0yUr9tHWTNVa7rUuFAAtbQn5uhv+XRP1MgcD9r5I00dVsfCS6XS2gTJJHK+7LXl0Ie3DInvrU1mCYam3cRKbsj+dQsAuRc+FUNISRRe5tfqxN9ueFdeFBI2XCBa+CDqTLlaXBVqsu7n5Sh+Jd0QILpOjZ7d5F4h2mV4Jzu7cnTHhXyy+ZkBT9tGf9QR5p8eWRls6fkZbr3prrbXiFHP5NWmJTTrjCL+Pi/l54LD/OMjrJ6qig7I6TcaMBt382r7+hzeOv1v17Nr6csKRYwteNV+4L7XKo4MeBDpZvusIjSg4F/ObQkXXNyIKLohuK+W26ejPa7MXjQBse81lIcdgRHLpj1z2hg/z2iTnogkNdeYUS+G042vDKTfE6TwNv+C1/LKemHxYtbKJfa5TWPWWXm7PL++hzY/QxKK0TCmKlRtY1VilohXwSHnymSBiJCsKFxY5o8Jn6dxX5ihXTHFWGTn/o66v9dvL+ssJfCF338/pxQjfgsR/VhJ7sX6UlWHUR5q+a+wXrEJffcGspjD5IKIpZFInKpq+zrfL6VkoieDrRR7jrB9JaJnBACpWi2koZDV2//EkdnjARqzVePFcRj8zsG2/Dj5Z2ey4povVEXZx7U2XmZg69LEBVtc/Dwv9cgYWz6g8Rflz4fSKSPPu+KgKNK3q+3WxinUp25XNJ/C88T9NoYFre4L10giMeCRTOrFr3OAFJcpP9vC96f4HqsqRP1Ir6nBdR5Ixh7i/ssgE3+hqidMJ+POO/7nsnw7M+UDkQL3f1YOEQGZ2Lab5FY42wgcVSa76vIBRovTv39ZLD/h3LLSLIJn4PlwvUjtAa2JdxAp6CW3STwd5z3+4I+Kuc13+UQncsTx7DJesvtobO76sJ/yq4nNf+16cK/eoKuRndNTrlypvhEov826v/Tkp/nrd8H1wetJj1l3zn8P8quJyn/tenenW2uqY65Rd8vAH6ypsXpbG3/zspdTZt+2pUdHoWexv374P5r4Lyy6wy/evT74HM+wu+NSbQVH8RJHb+l1LSMs+Fm3tXyC8Plu8Fl3q9J+v+Xcn34NX6PidjqisqcFHi5/hfStmr93oY2uq72ONd+Ou4oNdPSc7/VPIt08rIKDbR+VI20bXIUvPE/zsp7v5333DT3yyel/v81yIa1uHned+/Pv2Wqum4RXq/B1LK/r4iGWcj/99JqX23+wFb+0Hbknso/m1nP0sc//XpN47tjRprLcK1ABed+Uvb999JiXx04hALeChr8Q7xgP/OJfyvO5YeHXHuC2uzp0l0kc676IXrKaIN5qGfH+UHoZIQmiBzDNcASjFwJDVB6qkAulEMLIPhh2OMN0pi0OQRJmbSBlORRJer8sZ0x5zFqYD3vEAnmvMc8HSNLXbJWC6wvZffqtQQ53bhzCIaR24hOB9/R55NThEIm+3Dvgx80u2i7y3UIHKKxFWswRimORHy+1jhWX4CxvUYPXZbNimzDOtQaFW8/gdIRi1Yhy9ca1Jl7oNKxDwzeB6VZG4vIdnYjySW0NSwTa4HZ0wwDBOD5+fcLnRjm6Yj3fyid1xN0S6Dd6kz28fClO1QCBykBXJQy0RyD8VnTx2IBQBc6UIVR+SsrdesG8eOhSHYvW2fiTPQfGDn6gwASvpb3Kq76b0vJykjenFzcr4dwbaW63EJ93YxHXOT7xFq2Xj70G9yW87EWr+Q2z8YiWbkZGlp7w2DY3CEwTnS3NDz06tv7PkzpSEiZifUTbpnTHMMk3C3rE/3dMqd0lBYGYSXfxbmsCZ/mekKUo5p0W6Z7rLuxVXYhQaGImg+EyzI/gB4A6PLbPmV78aFQ8xW4Hgke6+0pygd288BWLlVGy5sUdyjmKyljW1E0VEnJ7vOfZU+jeKiBirqNUdMxVMszs/m5kv7o449lnbEByeRqFQjCeN8GDkyI1bRPraS9UsKpI3u8yi1PmjTX0H84Rdv2w7bvkXK+HVhbIa54laSa6LbtcJnvQ5LXz8kIC/ow4lVsFOuGTXbmwI/ltH++p1kArK9YV/LkcZWCOEORGXy9jorteQ+1oXPbhKTopZu6bHDU6rsTOqq26sLLx37cUfMQhdLd4rnJMKkfz30olvoDZC+X4HU/Pm16wkF5DBSS/fS+xH2dXwj0QmLC5Sr0XQAfILGwMv2Od/a1f3n09/rJryLlgSA1G/ehyCfiJIU69nUqySmKVksnvJknxARhak+ayaERz0NnXs0Tts3uTGk5dPXsseTDnI9exuD04qrWF+TJ2gQa9I2djtLJSfXk6d6sx07LQkQurwCrj1Vk6nk2W6BihyODtQruYMUOhr3w5hZfR+zRGTZ4bCYkZh4+BUXM2U36e6gJBpprfLBq5u8vOJv0DRaKkP2YV+NYNyGN+F4KXhUIG4TG0TfZgy4Ox3NS1lF9EjT1YhqOFMPUOLXILffW8wsf+rqDV2ocpU9TBlHxPvFxKaJ7idxXeUfd0v0jbaKZ8kvWWAR+WZbBK3Jt4K57Fr2Q8mQk24yy7vj8b+uFMBYhIKkTniZ8DyhQWyjjljgxqUnIv/yX5DMOlVnqf8cHFYFCv9Ewj/0o+JPfjgG+V9ymYYf9kT9l2Ff4MdTqv9dhFxRwooSVpTw/24lBDQSebmySveMcrnwwkINOimklYXyDxmtVDUJZVpErKK0tf54Ecc2cV5Srwyd9opLd7gRJyF3lVqj9U58QN1bQPONa9+V+QbtJWkAr7jZ15twEay+VPwJwZpi2XtsZXpUidiyyV+iQchugegPCZsiXK6IvorPA26++n2lSKF//KcMdMBX6CvMYI6E4ZLGFihikVSl5e04QYmmMJNcio1nd6caXX6Xq2zRP7tNIPP/A7cJ3IBUzTd7cprxrC49VwpWn+LCR6SrDPmA1GxxMOQ1657edNN2s7LEBJBwCb/9p5mcQ3LGEVK7xd0ZRXLgzXxOx9nGq/HQVxIKzPpSzFdi1CEeTt0pLfqdbvxO29marshbkbcib0Xe/6Y8fF8sZTO5CzDz8Vbtwg7QIfYMFeH559Rkuz1dOfrjzb5vR0bpCyvroVlhklcpeEVceGxg5HAdhVMyw2fS/bStxXf5vc/CqOriEGa3TzCWlwViaiPp/avhZbaxOLKaYj3CM1QxXxFs0jIyLWLpGTOSV39lfuCyZD+hvWYKIvbzufkAx18WppU/qws9X9gSGvfWcXqTxu/AIxwjbqbwTendqHvh6MF9KJNwN/ZMOFmaiAL1kElcOzrVVU4BR3RBo4hhxmbYgREIinK1rD3mCBwCnQvIhad1qfPr0o2FQ6TKYTLIgZ2FGsBzvslJrz9RPaVVW/zbqwFCL0Yev4lwW/0klGQlCQgv36qDxU2D2dGB800y9r2jxtgX1Rg5lUJ7Coopy5ImNUGamOxUgOXr6mIlG059QiYoliOPk/LULunz7D0uZqXmkIKpAiaDerRLovd6+PMNPenf2nVexsszHpZf5+O7On2PbvJFLVSA15nVj9sbztf8oYu6RiIdj38UCpPWsoP1Y99sTLTT9Ar+8DH22BekqoHQ65FtnDJ3sdOsBCSvUalqqaE11yOguf9QJWNh7ZfqnS4RISTcq1aRnSR2aguZSqY9ndyYidcsQ8zXJeQyXjNJGNI5Osj8yt5b8AEdy1bU+YqEkvYJ0LlhNKSCnaTNxge0Mcb/IPFZEQoQkl0Y9TF17POIkemdD89w0JI2/ml3CVavgEifeDjoIHXyD7aIFiW95xVxxOykobyGWT5CGfZq7Y7mdEM8M+4o4w6y7LpeEDkS1m4zYv/I6Y42H5YSgN34DWQP3bHKz8+wifdQljpBSafD5jouvZr5NLbHIcczSGWLT22x+9N+s9iC+tJhDpUGsYAnIGnQHvTWe32sXGRZqV+DPKVnZqz2iFlq5Zry0NT2cT0UiLVp/6ipoTsj25Slz2ePU6bUQZ4x59Rcc9ASej4TmXztyQTxys5K2du0pxMi6/LTuqoEKuoRw5Moke2kiPY7Oe0I3FwPOx4P95qlR0TDRjWZen2eJoQu+/i7NDMge/qEotNmFRgKGLglIBmxtkh6PYFVPhQd9RLEh2S9X71rYS5JwQD1rJ/fcl3AoPyCtlI2k04F8yNt75t0/jfkaRvQbn2kAtdzY1P2k06h+O0cy/ztm1ZrM6DGbCQGt72AXYPnt1pZdM2bl2IQn2VZ7adOUrFEPQJKgS9M73/HzVAZTpl0kNjtEo8iMogEIGl7btSgd2ys+dcXaiZpxNJodY+gLD5kWy/0Oi+piQk8N4zsuEejEsznObZRPULEadbClv7E+6C9znw9/N0F2+znOV/OBC4ycqy3uxlBAyuklmj7ZTFc+B29s43/9k198ZTXlHwvXw534aiDQirqGb8rruL0jL41N0trcuHekj6eo59y/3ajwXOeMtrKJ/aR+OrYcUHHEK9hzqrbZ1rRki7XxxljfbUGKtkbtvgGGkhYd6ZXtEXzO3hXdM3h+zBNS/05bfGniHE+Qhw2TC2DxN6PjUeWOb47TuM/yqcXvq4XFBhWz+9U3iL88pXnsyJvRd6KvBV5K/L4y5NOnFWuEoaxq2C1/3FGpmEmxclJUHaYX+i75+RyxmDXPaFVx/lFuQFOy6NHF0XD+e2LIu7UKNss6xAXx29flFYIlPLO2WKN8TF+B8xv3+lKES1oaOB7wNwQE+rPa3gOvwm28FeHRw+tcT49wE/74tlkQz1ew+34qd743LaIB0K7tEL48SthfHB2pmiBRT4/spbz9Jfao4KyctX8Zv1WUQ3sbNc43+N7k6TdiWt9BRdFxU/xm4aMY2zOfyi0i/iI3+a4/KKmIN6orMBpBU4rcFqB0wqcVuC0AqcVOK3AaQVOK3BagdMKnFbgtAKnFTitwGkFTitwWoHTCpxW4LQCpxU4rcBpBU4rcFqB0wqcVuC0AqcVOK3AaQVOK3BagdMKnFbgtAKnFTitwGkFTitwWoHTCpxW4LTMZfKf0jzHNqR9G76rslc7r35vWeahWwe96+YbtJa+ifs/T43B0z8YbucNgpuLqsfmQb2t31+s/eupMcDPnxqrSrYNLOGNi+PKU2P/z3hqTHl6LBJTyygWXla+llbNwoU3rnL4ZT77fuHOfvLqyTc+etmIDJNlKuj+Jw+dZdz8lCGt56j2QxG5vn+i++FyBTyhVenHBj4JtFj2kp1/XzdENBDsa33xtfWqwiPpH4okB/H/eiGWGAxjk2rtIZ+dasmzxeSe+i/u9B4AZ7zxE5pSPTg9aEiJsravzEFkbP4ReY/j/FyOaecbT6VvfX2dDodxKI9MNfDmKD8SIgYmi8sxIdhcQXrOz3ZGYqaTMK57OabMgeaJltDgqTXPowMSfxypx3GlsZ80zm360qcemMwTBRoJTdLuvNuR45jmOhz1akazwwcKNhbnDlubxxzb76sRpBiJMsxPnu/CmaGS6E4tcxzCPGfstefc16yWuQ5PbsfYwntLM3PEK2bhb9F2z8yBdzf3lRPM2DE0c+6IPQbJbMdta1F67GPqTZtgDxlgZhJDu3FTN24qs8rCd9OhrNpIHJ6Byo0p3eFZO0sK3W2uGcR2JXmkyC++1PTMhFtH4V37dZy7LbHjl1VOtV470/oWWjLFjAoEa4YcuYLszNTFhbKgWw9ZTN2tqvukLmJyjhw51hvdXi3iSKFK1zWzJOfHJcmc6Fdzyc8gYdd6rEUU9GBf3MgxDFZBQHwmrewqCTqKg46evqFEak7v0m+pxG07daChy7Jjmv0WiCL8ZoIi9eLKgNfCUsJEXlOfRo7JfsovmYtQrILhd8tH1CroLL77tOlMGpg1JrF5NUog7FFup0J4bkzvhBwrVqw1XC7mc5yLYlX89jBwvLV0bDMiPx5ZtjXcU26jhmC+oLNbfZrRRmCnXubG86jZ5scvRCwo5D2mgVUHx5XgxzgmQqPM9EqtyhQxSVBeSHxS+5375pNW5hUGDiCS8r6nTLNBxZ7DH4G4X6i9pggN8fqm61+dXGAmqRcIsqXan1v+jgdZiSZqk3MrIkal3ZEGJns2c5uB9c5XnII3JZZw/nwSYTTx6MO5eD/G6ycswG8uiR4lzytsCPlwq/jECXr0b0pbvNwq5ZERYqZqA9lBZNMDIkaen7pdBFRizn9vxxx25G1ZRUP4yLQd5Gi3wdgvGq/sT3BphntZnJqUTaSY7MVPfFjUpZ1tJo4p4iqck8J6fSohubNzj2wqr5MSkBqNRJdep0aia7QBzPzlzKoNgqfcIFGvLvu00jIb0biSBCTjdIhC4piYPVWZmeIpullS3g9XwTSzA9zNo9SmVNnUX92r9IBS3Rfm/QgddHzR3dPV8XHVZ2M+stblzI/VOLfbcEvAGPr2vWmej5t3VolZaW5IHANrvmAKHPxNoUrMUpOk+zgBeSVZxErFLBoVPHKQ7qjZG5AKjBz4soAve7P5wMZTxnZVnky93+s7/nZpa1y7eDInbj8bGux+PvQR+YJGLwFnPjfhtvY+ligWjwyN5iBZsimquv3gyduSnSewdGa7h65bzqAjy08AACEQp6NrN5i12JN1wk9So9wuR2REc+rqfXw5RfXzvpthowAruPwzGiQ7ZjcLfG74ijnnQ98m9HhCH4NgjnHbLLAXsHbvFLZ+yJB5DhnwJeRzVqCmUj4prHTn5zyPxY8Attub18c8f5EH3T4KMbcpiSF7TnG5fWRuX7HQG/bGRDxsArFxtgtUFW1xd7zoGff2649qw4F0bWMMXKRvqzgIoa4Cs2us1MOdzWr3iH2Al3ZA4bxn9ddIx7dQfvG6IFbkZmjMFcgb0S9D+A3IbxkKz4o2NIZk302uIOqHqbRLOhh/ch07LjeLZtUHsypLITQJezYhdkinMJP0B1evVOVK6rb108S594o4zoVgkMRDXEW4YpA5rdIy5921RfEUPTdVSt87cUIqABppStW3mcNHk2VZSsJYrKP7+r694vWfXhFFah9qiLBkZ4mfCLSv09WQ2foKTKUkitbPGVSqTH1NpNQmIIrtpC1QpDPNPuyZyVW3Tzr0tNiq1G481QKS/kOZ/Sczr+roVeDrfmu2QJ7hmFPqJ1dVsJvJFQ9TyprR5k2esYC1yRi6m/zsNfvYQe9TRbdN30/fTdVhbFVmyeDO75g0jZSbfaVROrp1B16x/PXHAM5a0EskCWD3dzqlI0WXf8aM/NM1ZN98qsYG0txg5OAIbQI8vNZsPM6A64EKNp8on4ZU0oDkY9CyUrlNMG+C10ubCJi2Weo2fGgNyKTFED4dnY1DMlJID6Ch7IrUCUZXMMcUWmpWwe05WUGpb2NfEbUKlk/cGxfOrtlkeGFzYdAVj3S3Lrnng2V3boTOcCa/ZPjkdm/esPeZUeX+A6uuaj2FtB0vwWEIsoktzypLDRNJrTF7OxppQADBNFfZ/t/jcFOiCXwwd9akDx16xSwfuebSBHgAWTqdU0FjENOnufotFeRtVMzrSo2tbsR0o7Q8nF556Uz0kcbu6XpTdA/hIaacXnvdZON4U+dkZKfIIUphB+X00U3nLzrh/WgLjeaxwjRZTYB8X4m0wSq2R9OZxEeQgwJRowljxCSqqYX7vqohsyGkD5tlhCXqgw2LbXVbK+OGHQG9Y0aLCHrn6YGFN3aCZeNRa/bsuRdQuCkf6S5mlY/xORTSXeIduABUCAaIWrO3/VhaGSi2mR6ZHx/bXTj3frScm6tE7USZb0hUJsFI6ngTaCTIa9x0EjSVYyYckApG23a9UFh4e6Pd9+mL5M5TrPqGyo7cCSx492hA+eH2jj8mztQG64Ne9oCwxGiRHhPxHM9D0jqBbw4EhT3jLLT02cvFLb2Hy8fRxbRJ/m3T7qGecgrm86M+5uzEjj9svHzd9hhJmKnJpZRWqvxROylXvE42Pyn1pECdungKO+hCoMbvLPeZ6BIt3cDdvDhf++05rQUSPxQz+kuC726cR3V+Wopm2597ThQqJo6ZoHzvV0WTiXkxPMe56IGAkucNmU+C0bZsyD7LZ9NBW3x2W2QkIqWHK1nPsuF+GkdY7vWGEgIk/7dM9ikxMcKFDnLmbIWDQeoef2I/XReKDs/gxF7wEbsIJI0cbh8JzdHgNW9BScrrrOY/ec6dY3UB4X0X06E4wiAqsCyl8yzKf8BVrmby0QitLZ0kfowum0HrWu9+HeZ7cPhZKvDRtXP9nt6F/dlVnSf//ibYvieT4Lc7q1Rmc0oh0/ZiXx6qfN28xetUhyEXsJspYw63CJkFuE91W76bLnffiplkhuDwXi8ZO6kYTcVUSjBViRrte26Yc4qalPkwDadSI+4hNzsPmX6xYXByf8Yqd8a9MZL3OvtawCV8w8KLgX3gfkZuH5s8P2cQO/+5dO7zWD5sNj+4ReQgLiYO0HE19BmOq69hRUIVZ2RrxNclaulmUtGvhySLlT/pUp3r3yX9zX9lCvdPlUQWx5S2Rb/fUKhKekWcya8haN4Kfj5gOu1Wc8RsLGz2uSXtl5mZ7SU+T0u2pWVAbDetrhx46n6ze28YolTcvWd+EjR+34xh/whRWufe4znEfFLmjJihuSTiXRKhPN7Twx0lzI3uFSJcjBlms6B0VlBLU1eXulsUJQDdEHMKz6geBW8J0Hx65S6RUOWXJqsIbhzJw9G7xD47yhmD5Ghvr1qxa9tCFXuok7ck8uN8wcFvSEcE9iiVkgiMOofjF/5Gxwd0V9kDppzTtCa7rrBGwQQiEzzMaf9oPyN1b0S03QlGr/9IT293iKx5GkY+9xUHTQtSEVDUy0hsYBw0oZ6UV9B/SlDzGt4tnnLs3gKXhgsj2y/qtrTod2M3w3rEco1TjuZDNLPb7Y941jhDZ7ccZnun98yl1WUb1+rW/wpD/3IB2s3JlPr6jpIOz3q/W+jNdCT7T7QersxZswo+wWEYxij+m20e0hp3w0y5VYkeSHMJV57VnUGFPCy+a8pDrKkqSMMSyHnrc243N7V6cnoPCDbs3zaibQ+j55byrFadfIlQfaYGMh4M1oiL6GckHKGKWDU2OYKYvHCTE4/kkeLRtk90nEv8WC1tO+zr9kjeb9hTNhszDyYfd7lsPvvAvCbaZDX5SoBUuVGAx6mHJMUYr1z8bSXRAxSjTiHMNKNrs52mks/D/U1iU2X3Jk6lfdFUouhKASZd1PITG22mztfO6+osfuWOPMesgs+ZVU/WOq+Owlm+nO4zaGk1nwBg65nIw6Eq7EvPmeUj2gcMu6C5M6NX9MTc7+K5xI5MRkzTp697hpNBg0wr6uap62QKhTlzPw+FGHFbVTHbry8XRP2l2yLdleIkZ7zOinL55iDAkhrnY1oNm0mDRTP6zFrPGQ8dh346HoHhvMbsFql/qlqR0HmJ+Ekrqi3p9U4v39qm2oQY7bB3ZpWac4F0k7dBnjHwO3mUVv2rUaGA8JlGrqgVRXFI47ik0usFH2iOWvTegq3w3ATPX7sUWpVjZFzkMZNyx4zwNso4Hk0hF4taPrjL2iNefzbOzn3blI45Q8cg+E8TCWO1vtzS6WSELa7paS9i+hpiIWO+4u5VM4mtDWeXUcGtNypZXkaT6Jwyy7C5ofdpmXvcGCcvZMXs7iObWgTpuTnB8yjhtfOL3gqy0FuFmH2Xr7/p6l6AsA3GOjWCbW0++6Zjf4FWOBOK/JaAPCZapaEJx+Fzw/C57ze65gDye8SYb8WCixqSf08cOceQ/tqMAa7jPkrb4OwnRTVOtdpfcAc5d7nmLJ6W/LdU8+xAfz04i4dM5do88jPrGoAZAEr7NFGc6pJoh93sNaxPZrw795VF3zfTr/nimEJTpSLubWhNHyz978nUvftxpTDul6qYeWI/JikXDLOBP39Gx7ydw3y9U9rrf4xXc/mxQPbeW3DWUFbp+hxMcMHrj6UmB2QTc83FAUykdb2HM8XsrkI8ZVzl2Ta1IJ/4v/mtL1o8ttL9hfXyM/vEvhPcabASeYFQToPnHYvjkeVak1w6bL5f0mGWYT7P6Fz1ZprN+WVmWiCvCsOl7b0VmVH3+qPkKXUVOvXNl2Y6EWoXTZDChSrNPzLKi5anlJ1d9KQDJzVyjHzOvnv+jyknZigNaDeTA3tkR2NOnvua5nriQura4dvHgAh2LzUIWxTd9WySjph9hOjhztHn0VqToo1EzEwWRl6/YbRycIoKHaMGARjnx2zkBmeUWGWTWKohx8fv5VWS/N9mmwZqxJs6aqgvbj4e1elXC3t5NvnR+TqqYWpUcpr/jWcApUSPgM9Q/0scMcy4WC0vNfYEGEmllJXZPhxu8egUK8QVEiiy9C+hqeqy7NY6n6uUYUZUjEeB2t8TdGetkLGDmlQR1j626TZCzfuisdvG2TXTO4HaPOlqT498QM92lI4N1lstvMuoLHEARud5bu8jySmgfQcNXBqXmb2albt6ULMzZhujzGL8nekXhfIap8vE1sF8J4T9iJZuRGzJnWP5G7aaqNf678ZrYtui5onVpoZz2Z7q818wc18M0lxwoEtEM81T+Zf07Op/mB47HTSQ+fSx09PiwNzKKQahTr1I1EonMqQNiIj5/Kivlswd68sxiewfVzJPIpXM9CrWtjxfbppEbxWWuAoBrdcTwXcmqSw3iTT8bYJM4xTfCTqz2aJEhk4Y7scqdm+OGgCT2blaR354UOh/rsm/qjgZ1+kBBg3fun1Vc/ug/5+Hliv34Fu5haeQsQ6PzJcVJS4OUj1PXBsxzzp3oeAjbPIjeUZ7mamxwE6Lj4iJCzKJLZ3zHMK8eA4Hi3YfVQbDActoyH3VTTCqtLOROP2chZnn9hWWondtqPw1c5kprwV+1mPxMftmpB1mTuVU7Qc76ya/6wK8X78ftDtQYnn60v8BUEsDBBQAAgAIAINzh0mZ25pjTQAAAGsAAAAbAAAAdW5pdmVyc2FsL3VuaXZlcnNhbC5wbmcueG1ss7GvyM1RKEstKs7Mz7NVMtQzULK34+WyKShKLctMLVeoAIoZ6RlAgJJCpa2SCRK3PDOlJAOowsDEFCGYkZqZnlFiq2RuYQIX1AeaCQBQSwECAAAUAAIACABElFdHI7RO+/sCAACwCAAAFAAAAAAAAAABAAAAAAAAAAAAdW5pdmVyc2FsL3BsYXllci54bWxQSwECAAAUAAIACACDc4dJRHFqQEZFAACGqgAAFwAAAAAAAAAAAAAAAAAtAwAAdW5pdmVyc2FsL3VuaXZlcnNhbC5wbmdQSwECAAAUAAIACACDc4dJmduaY00AAABrAAAAGwAAAAAAAAABAAAAAACoSAAAdW5pdmVyc2FsL3VuaXZlcnNhbC5wbmcueG1sUEsFBgAAAAADAAMA0AAAAC5JAAAAAA=="/>
  <p:tag name="ISPRING_PRESENTATION_TITLE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heme/theme1.xml><?xml version="1.0" encoding="utf-8"?>
<a:theme xmlns:a="http://schemas.openxmlformats.org/drawingml/2006/main" name="Office 主题">
  <a:themeElements>
    <a:clrScheme name="自定义 25">
      <a:dk1>
        <a:srgbClr val="000000"/>
      </a:dk1>
      <a:lt1>
        <a:srgbClr val="FFFFFF"/>
      </a:lt1>
      <a:dk2>
        <a:srgbClr val="51647E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D77A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2022</TotalTime>
  <Words>2420</Words>
  <Application>Microsoft Office PowerPoint</Application>
  <PresentationFormat>宽屏</PresentationFormat>
  <Paragraphs>163</Paragraphs>
  <Slides>18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7" baseType="lpstr">
      <vt:lpstr>Noteworthy Bold</vt:lpstr>
      <vt:lpstr>PingFangSC-Regular</vt:lpstr>
      <vt:lpstr>DengXian</vt:lpstr>
      <vt:lpstr>萝莉体 第二版</vt:lpstr>
      <vt:lpstr>Microsoft YaHei</vt:lpstr>
      <vt:lpstr>Arial</vt:lpstr>
      <vt:lpstr>Calibri</vt:lpstr>
      <vt:lpstr>Helvetica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cp:lastModifiedBy>申 珊靛</cp:lastModifiedBy>
  <cp:revision>514</cp:revision>
  <dcterms:created xsi:type="dcterms:W3CDTF">2016-08-03T07:39:45Z</dcterms:created>
  <dcterms:modified xsi:type="dcterms:W3CDTF">2021-04-15T16:29:31Z</dcterms:modified>
</cp:coreProperties>
</file>

<file path=docProps/thumbnail.jpeg>
</file>